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5" r:id="rId3"/>
    <p:sldId id="266" r:id="rId4"/>
    <p:sldId id="268" r:id="rId5"/>
    <p:sldId id="263" r:id="rId6"/>
    <p:sldId id="26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00" autoAdjust="0"/>
    <p:restoredTop sz="94660"/>
  </p:normalViewPr>
  <p:slideViewPr>
    <p:cSldViewPr snapToGrid="0">
      <p:cViewPr varScale="1">
        <p:scale>
          <a:sx n="103" d="100"/>
          <a:sy n="103" d="100"/>
        </p:scale>
        <p:origin x="-108" y="-2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50" d="100"/>
          <a:sy n="150" d="100"/>
        </p:scale>
        <p:origin x="-1752" y="24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8A69D-4A38-4075-BDD5-CA6E7AC85AD3}" type="datetimeFigureOut">
              <a:rPr lang="en-US" smtClean="0"/>
              <a:pPr/>
              <a:t>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5C299-7681-41EB-AB22-F6F09D00829D}" type="slidenum">
              <a:rPr lang="en-US" smtClean="0"/>
              <a:pPr/>
              <a:t>‹#›</a:t>
            </a:fld>
            <a:endParaRPr lang="en-US"/>
          </a:p>
        </p:txBody>
      </p:sp>
    </p:spTree>
    <p:extLst>
      <p:ext uri="{BB962C8B-B14F-4D97-AF65-F5344CB8AC3E}">
        <p14:creationId xmlns:p14="http://schemas.microsoft.com/office/powerpoint/2010/main" xmlns="" val="14029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406900"/>
            <a:ext cx="5486400" cy="4083050"/>
          </a:xfrm>
        </p:spPr>
        <p:txBody>
          <a:bodyPr/>
          <a:lstStyle/>
          <a:p>
            <a:r>
              <a:rPr lang="en-US" sz="1400" dirty="0" smtClean="0"/>
              <a:t>How </a:t>
            </a:r>
            <a:r>
              <a:rPr lang="en-US" sz="1400" dirty="0" smtClean="0"/>
              <a:t>do </a:t>
            </a:r>
            <a:r>
              <a:rPr lang="en-US" sz="1400" dirty="0" smtClean="0"/>
              <a:t>you respond when faced with difficulties you cannot change?</a:t>
            </a:r>
          </a:p>
          <a:p>
            <a:pPr marL="285750" indent="-285750">
              <a:buFont typeface="Arial" panose="020B0604020202020204" pitchFamily="34" charset="0"/>
              <a:buChar char="•"/>
            </a:pPr>
            <a:r>
              <a:rPr lang="en-US" sz="1400" dirty="0" smtClean="0"/>
              <a:t>Severe change of health causing major lifestyle changes</a:t>
            </a:r>
          </a:p>
          <a:p>
            <a:pPr marL="285750" indent="-285750">
              <a:buFont typeface="Arial" panose="020B0604020202020204" pitchFamily="34" charset="0"/>
              <a:buChar char="•"/>
            </a:pPr>
            <a:r>
              <a:rPr lang="en-US" sz="1400" dirty="0" smtClean="0"/>
              <a:t>Told you have days, weeks, months to live</a:t>
            </a:r>
          </a:p>
          <a:p>
            <a:pPr marL="285750" indent="-285750">
              <a:buFont typeface="Arial" panose="020B0604020202020204" pitchFamily="34" charset="0"/>
              <a:buChar char="•"/>
            </a:pPr>
            <a:r>
              <a:rPr lang="en-US" sz="1400" dirty="0" smtClean="0"/>
              <a:t>Lost a job you worked for years</a:t>
            </a:r>
          </a:p>
          <a:p>
            <a:pPr marL="285750" indent="-285750">
              <a:buFont typeface="Arial" panose="020B0604020202020204" pitchFamily="34" charset="0"/>
              <a:buChar char="•"/>
            </a:pPr>
            <a:r>
              <a:rPr lang="en-US" sz="1400" dirty="0" smtClean="0"/>
              <a:t>Spouse had an affair</a:t>
            </a:r>
          </a:p>
          <a:p>
            <a:pPr marL="285750" indent="-285750">
              <a:buFont typeface="Arial" panose="020B0604020202020204" pitchFamily="34" charset="0"/>
              <a:buChar char="•"/>
            </a:pPr>
            <a:r>
              <a:rPr lang="en-US" sz="1400" dirty="0" smtClean="0"/>
              <a:t>Spouse wants a divorce</a:t>
            </a:r>
          </a:p>
          <a:p>
            <a:pPr marL="285750" indent="-285750">
              <a:buFont typeface="Arial" panose="020B0604020202020204" pitchFamily="34" charset="0"/>
              <a:buChar char="•"/>
            </a:pPr>
            <a:r>
              <a:rPr lang="en-US" sz="1400" dirty="0" smtClean="0"/>
              <a:t>Loved one dies unexpectedly</a:t>
            </a:r>
          </a:p>
          <a:p>
            <a:pPr marL="285750" indent="-285750">
              <a:buFont typeface="Arial" panose="020B0604020202020204" pitchFamily="34" charset="0"/>
              <a:buChar char="•"/>
            </a:pPr>
            <a:r>
              <a:rPr lang="en-US" sz="1400" dirty="0" smtClean="0"/>
              <a:t>Diagnosed with Mental illness</a:t>
            </a:r>
          </a:p>
          <a:p>
            <a:pPr marL="285750" indent="-285750">
              <a:buFont typeface="Arial" panose="020B0604020202020204" pitchFamily="34" charset="0"/>
              <a:buChar char="•"/>
            </a:pPr>
            <a:r>
              <a:rPr lang="en-US" sz="1400" dirty="0" smtClean="0"/>
              <a:t>Become addicted to something or have re-lapse of addiction</a:t>
            </a:r>
          </a:p>
          <a:p>
            <a:endParaRPr lang="en-US" sz="1400" dirty="0"/>
          </a:p>
          <a:p>
            <a:r>
              <a:rPr lang="en-US" sz="1400" dirty="0" smtClean="0"/>
              <a:t>What do you do when you are at your wits end &amp; realize there is absolutely nothing you can do to change the situation?</a:t>
            </a:r>
          </a:p>
          <a:p>
            <a:r>
              <a:rPr lang="en-US" sz="1400" dirty="0" smtClean="0"/>
              <a:t>The first time I can remember being faced with such a circumstance was </a:t>
            </a:r>
            <a:r>
              <a:rPr lang="en-US" sz="1400" dirty="0" smtClean="0"/>
              <a:t>in 1982 when </a:t>
            </a:r>
            <a:r>
              <a:rPr lang="en-US" sz="1400" dirty="0" smtClean="0"/>
              <a:t>my parents </a:t>
            </a:r>
            <a:r>
              <a:rPr lang="en-US" sz="1400" dirty="0" smtClean="0"/>
              <a:t>had to sell their business &amp; divorced</a:t>
            </a:r>
            <a:r>
              <a:rPr lang="en-US" sz="1400" dirty="0" smtClean="0"/>
              <a:t>.</a:t>
            </a:r>
          </a:p>
          <a:p>
            <a:endParaRPr lang="en-US" sz="1400" dirty="0" smtClean="0"/>
          </a:p>
          <a:p>
            <a:r>
              <a:rPr lang="en-US" sz="1400" dirty="0" smtClean="0"/>
              <a:t>When life deals you a punch to the gut, how do you respond?</a:t>
            </a:r>
            <a:r>
              <a:rPr lang="en-US" sz="1400" dirty="0" smtClean="0"/>
              <a:t> </a:t>
            </a:r>
            <a:endParaRPr lang="en-US" sz="1400" dirty="0" smtClean="0"/>
          </a:p>
          <a:p>
            <a:r>
              <a:rPr lang="en-US" sz="1400" dirty="0" smtClean="0"/>
              <a:t>Judas </a:t>
            </a:r>
            <a:r>
              <a:rPr lang="en-US" sz="1400" dirty="0" smtClean="0"/>
              <a:t>looked inwardly &amp; to others for answers &amp; found none. Mt.27:3-10</a:t>
            </a:r>
          </a:p>
          <a:p>
            <a:r>
              <a:rPr lang="en-US" sz="1400" dirty="0" smtClean="0"/>
              <a:t>Jonah looked inwardly at first, but when his life was in jeopardy he turned to God.</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1</a:t>
            </a:fld>
            <a:endParaRPr lang="en-US"/>
          </a:p>
        </p:txBody>
      </p:sp>
    </p:spTree>
    <p:extLst>
      <p:ext uri="{BB962C8B-B14F-4D97-AF65-F5344CB8AC3E}">
        <p14:creationId xmlns:p14="http://schemas.microsoft.com/office/powerpoint/2010/main" xmlns="" val="91941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hundreds of answers to the question that look to ourselves &amp; others for answers to our problems. And most of the time we start looking for answers by relying on our own power or intelligence, or by consulting other people. </a:t>
            </a:r>
          </a:p>
          <a:p>
            <a:endParaRPr lang="en-US" dirty="0"/>
          </a:p>
          <a:p>
            <a:r>
              <a:rPr lang="en-US" dirty="0" smtClean="0"/>
              <a:t>But once we realize we are powerless to change our circumstance, then we call on Jesus. It seems like we must get to the end of ourselves before we recognize the real power of Jesus. </a:t>
            </a:r>
          </a:p>
          <a:p>
            <a:endParaRPr lang="en-US" dirty="0" smtClean="0"/>
          </a:p>
          <a:p>
            <a:r>
              <a:rPr lang="en-US" dirty="0" smtClean="0"/>
              <a:t>Psa.146 ; </a:t>
            </a:r>
            <a:r>
              <a:rPr lang="en-US" smtClean="0"/>
              <a:t>1 Pet.5:7</a:t>
            </a:r>
          </a:p>
          <a:p>
            <a:endParaRPr lang="en-US" dirty="0"/>
          </a:p>
          <a:p>
            <a:r>
              <a:rPr lang="en-US" dirty="0" smtClean="0"/>
              <a:t>Again, think of Jonah. Initially he didn’t want to do what God told him. But when he was in the belly of the fish for 3 days in the depths of the sea (END OF HIS ROPE) he came to realize he had no power over his life &amp; if wanted to live he had to turn </a:t>
            </a:r>
            <a:r>
              <a:rPr lang="en-US" b="1" u="sng" dirty="0" smtClean="0"/>
              <a:t>completely</a:t>
            </a:r>
            <a:r>
              <a:rPr lang="en-US" dirty="0" smtClean="0"/>
              <a:t> to God.</a:t>
            </a:r>
          </a:p>
          <a:p>
            <a:endParaRPr lang="en-US" dirty="0" smtClean="0"/>
          </a:p>
          <a:p>
            <a:r>
              <a:rPr lang="en-US" dirty="0" smtClean="0"/>
              <a:t>Jonah </a:t>
            </a:r>
            <a:r>
              <a:rPr lang="en-US" dirty="0" smtClean="0"/>
              <a:t>2:1-9 indicates </a:t>
            </a:r>
            <a:r>
              <a:rPr lang="en-US" dirty="0" smtClean="0"/>
              <a:t>that he offered himself as a sacrifice to God and was committed  </a:t>
            </a:r>
          </a:p>
          <a:p>
            <a:r>
              <a:rPr lang="en-US" dirty="0" smtClean="0"/>
              <a:t>                      to the will of the Lord. </a:t>
            </a:r>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2</a:t>
            </a:fld>
            <a:endParaRPr lang="en-US"/>
          </a:p>
        </p:txBody>
      </p:sp>
    </p:spTree>
    <p:extLst>
      <p:ext uri="{BB962C8B-B14F-4D97-AF65-F5344CB8AC3E}">
        <p14:creationId xmlns:p14="http://schemas.microsoft.com/office/powerpoint/2010/main" xmlns="" val="142893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17168"/>
            <a:ext cx="5311942" cy="3155282"/>
          </a:xfrm>
        </p:spPr>
        <p:txBody>
          <a:bodyPr/>
          <a:lstStyle/>
          <a:p>
            <a:r>
              <a:rPr lang="en-US" dirty="0" smtClean="0"/>
              <a:t>Part of our difficulty with this is because we aren’t very good at giving up control of our lives. The world says to take the reins and forge our own way, and to do otherwise just doesn’t feel right. But this is part of what discipleship asks of us </a:t>
            </a:r>
          </a:p>
          <a:p>
            <a:r>
              <a:rPr lang="en-US" dirty="0" smtClean="0"/>
              <a:t>	–Luke 9:23-24</a:t>
            </a:r>
          </a:p>
          <a:p>
            <a:endParaRPr lang="en-US" dirty="0"/>
          </a:p>
          <a:p>
            <a:r>
              <a:rPr lang="en-US" dirty="0" smtClean="0"/>
              <a:t>Reaching the end of ourselves is a battle we must fight daily &amp; it’s worth the effort because this is the only way that Jesus can come into our lives fully. </a:t>
            </a:r>
          </a:p>
          <a:p>
            <a:endParaRPr lang="en-US" dirty="0"/>
          </a:p>
          <a:p>
            <a:r>
              <a:rPr lang="en-US" dirty="0" smtClean="0"/>
              <a:t>Most people are turned off by this way of thinking about life. For some, they claim to be following Jesus but without denying themselves. </a:t>
            </a:r>
          </a:p>
          <a:p>
            <a:r>
              <a:rPr lang="en-US" dirty="0" smtClean="0"/>
              <a:t>	Their religion is false –Lk6:46</a:t>
            </a:r>
          </a:p>
          <a:p>
            <a:r>
              <a:rPr lang="en-US" dirty="0" smtClean="0"/>
              <a:t>Others don’t see a need for Jesus. They think life is only about fleshly things </a:t>
            </a:r>
          </a:p>
          <a:p>
            <a:r>
              <a:rPr lang="en-US" dirty="0"/>
              <a:t>	</a:t>
            </a:r>
            <a:r>
              <a:rPr lang="en-US" dirty="0" smtClean="0"/>
              <a:t>–Matt.6:19-34</a:t>
            </a:r>
          </a:p>
          <a:p>
            <a:endParaRPr lang="en-US" dirty="0"/>
          </a:p>
          <a:p>
            <a:r>
              <a:rPr lang="en-US" dirty="0" smtClean="0"/>
              <a:t>So, why does Jesus wants us to be different than everybody else?</a:t>
            </a:r>
          </a:p>
          <a:p>
            <a:r>
              <a:rPr lang="en-US" dirty="0" smtClean="0"/>
              <a:t>Jesus wants us to see that blessings begin &amp; fulfillment is found in the least likely place –the end of ourselves! 	   Jeremiah 10:23</a:t>
            </a:r>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3</a:t>
            </a:fld>
            <a:endParaRPr lang="en-US"/>
          </a:p>
        </p:txBody>
      </p:sp>
    </p:spTree>
    <p:extLst>
      <p:ext uri="{BB962C8B-B14F-4D97-AF65-F5344CB8AC3E}">
        <p14:creationId xmlns:p14="http://schemas.microsoft.com/office/powerpoint/2010/main" xmlns="" val="409118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908050"/>
            <a:ext cx="5114925" cy="2876550"/>
          </a:xfrm>
        </p:spPr>
      </p:sp>
      <p:sp>
        <p:nvSpPr>
          <p:cNvPr id="3" name="Notes Placeholder 2"/>
          <p:cNvSpPr>
            <a:spLocks noGrp="1"/>
          </p:cNvSpPr>
          <p:nvPr>
            <p:ph type="body" idx="1"/>
          </p:nvPr>
        </p:nvSpPr>
        <p:spPr>
          <a:xfrm>
            <a:off x="685800" y="4432300"/>
            <a:ext cx="5486400" cy="4083050"/>
          </a:xfrm>
        </p:spPr>
        <p:txBody>
          <a:bodyPr>
            <a:normAutofit/>
          </a:bodyPr>
          <a:lstStyle/>
          <a:p>
            <a:r>
              <a:rPr lang="en-US" dirty="0" smtClean="0"/>
              <a:t>Jesus came to bring a way of life that lead to an abundant life –</a:t>
            </a:r>
            <a:r>
              <a:rPr lang="en-US" dirty="0" err="1" smtClean="0"/>
              <a:t>Jn</a:t>
            </a:r>
            <a:r>
              <a:rPr lang="en-US" dirty="0" smtClean="0"/>
              <a:t> 10:10</a:t>
            </a:r>
          </a:p>
          <a:p>
            <a:endParaRPr lang="en-US" dirty="0" smtClean="0"/>
          </a:p>
          <a:p>
            <a:r>
              <a:rPr lang="en-US" dirty="0" smtClean="0"/>
              <a:t>In this context He speaks to some Pharisees who thought they were living an abundant life, but they had not denied themselves or fully submitted to God.</a:t>
            </a:r>
          </a:p>
          <a:p>
            <a:endParaRPr lang="en-US" dirty="0" smtClean="0"/>
          </a:p>
          <a:p>
            <a:r>
              <a:rPr lang="en-US" dirty="0" smtClean="0"/>
              <a:t>In </a:t>
            </a:r>
            <a:r>
              <a:rPr lang="en-US" dirty="0" err="1" smtClean="0"/>
              <a:t>Jn</a:t>
            </a:r>
            <a:r>
              <a:rPr lang="en-US" dirty="0" smtClean="0"/>
              <a:t> 9 He healed a man born blind on the Sabbath and the Pharisees called Jesus a sinner (v24). The man born blind was at the “end of his rope”. There was nothing he could do to change his blindness, but Jesus healed him to show Himself to be the Son of God &amp; the Light of the world.</a:t>
            </a:r>
          </a:p>
          <a:p>
            <a:endParaRPr lang="en-US" dirty="0" smtClean="0"/>
          </a:p>
          <a:p>
            <a:r>
              <a:rPr lang="en-US" dirty="0" smtClean="0"/>
              <a:t>In contrast to the blind man, the Pharisees thought they were righteous based on law keeping &amp; couldn’t see their true circumstances.</a:t>
            </a:r>
          </a:p>
          <a:p>
            <a:endParaRPr lang="en-US" dirty="0" smtClean="0"/>
          </a:p>
          <a:p>
            <a:r>
              <a:rPr lang="en-US" dirty="0" smtClean="0"/>
              <a:t>Notice what Jesus says to them in </a:t>
            </a:r>
            <a:r>
              <a:rPr lang="en-US" dirty="0" err="1" smtClean="0"/>
              <a:t>vs</a:t>
            </a:r>
            <a:r>
              <a:rPr lang="en-US" dirty="0" smtClean="0"/>
              <a:t> 39-41.</a:t>
            </a:r>
          </a:p>
          <a:p>
            <a:endParaRPr lang="en-US" dirty="0" smtClean="0"/>
          </a:p>
          <a:p>
            <a:r>
              <a:rPr lang="en-US" dirty="0" smtClean="0"/>
              <a:t>Jesus is saying the He came to bring light to the world so that we could see our spiritual blindness &amp; be rescued from the darkness of sin. It is in this context that Jesus speaks of Himself first as the door of the sheep, then as the Good Shepherd. He was telling the Pharisees then &amp; is telling is now that there are no shortcuts to an abundant life.</a:t>
            </a:r>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3500"/>
          </a:xfrm>
        </p:spPr>
        <p:txBody>
          <a:bodyPr/>
          <a:lstStyle/>
          <a:p>
            <a:r>
              <a:rPr lang="en-US" dirty="0" smtClean="0"/>
              <a:t>Once we realize we are powerless to direct our own steps through this life we will understand that we are not strong enough, smart enough, or talented enough to live in a way that leads to eternal life.</a:t>
            </a:r>
          </a:p>
          <a:p>
            <a:endParaRPr lang="en-US" dirty="0"/>
          </a:p>
          <a:p>
            <a:r>
              <a:rPr lang="en-US" dirty="0" smtClean="0"/>
              <a:t>This is not a new problem. Jews in the first century believed that b/c they were descendants of Abraham they were the elect of God &amp; on the path to Heaven. Then along came a carpenter’s son who turned that notion upside down. The gospel of John introduces Jesus as the True Light (1:9) &amp; the Lamb of God (1:29). To substantiate these claims John records 7 miracles of Jesus. </a:t>
            </a:r>
          </a:p>
          <a:p>
            <a:pPr marL="171450" indent="-171450">
              <a:buFont typeface="Arial" panose="020B0604020202020204" pitchFamily="34" charset="0"/>
              <a:buChar char="•"/>
            </a:pPr>
            <a:r>
              <a:rPr lang="en-US" dirty="0" err="1" smtClean="0"/>
              <a:t>Ch</a:t>
            </a:r>
            <a:r>
              <a:rPr lang="en-US" dirty="0" smtClean="0"/>
              <a:t> 2 He changes water to wine</a:t>
            </a:r>
          </a:p>
          <a:p>
            <a:pPr marL="171450" indent="-171450">
              <a:buFont typeface="Arial" panose="020B0604020202020204" pitchFamily="34" charset="0"/>
              <a:buChar char="•"/>
            </a:pPr>
            <a:r>
              <a:rPr lang="en-US" dirty="0" err="1" smtClean="0"/>
              <a:t>Ch</a:t>
            </a:r>
            <a:r>
              <a:rPr lang="en-US" dirty="0" smtClean="0"/>
              <a:t> 4 He heals the son of the nobleman</a:t>
            </a:r>
          </a:p>
          <a:p>
            <a:pPr marL="171450" indent="-171450">
              <a:buFont typeface="Arial" panose="020B0604020202020204" pitchFamily="34" charset="0"/>
              <a:buChar char="•"/>
            </a:pPr>
            <a:r>
              <a:rPr lang="en-US" dirty="0" smtClean="0"/>
              <a:t>Ch 5 He heals the lame man at the pool</a:t>
            </a:r>
          </a:p>
          <a:p>
            <a:endParaRPr lang="en-US" dirty="0"/>
          </a:p>
          <a:p>
            <a:r>
              <a:rPr lang="en-US" dirty="0" smtClean="0"/>
              <a:t>It was here that the Jews began to oppose Jesus b/c He healed on the Sabbath. It was also here that Jesus began to expose the error of their thinking –Jn5:24, 37-40</a:t>
            </a:r>
          </a:p>
          <a:p>
            <a:endParaRPr lang="en-US" dirty="0" smtClean="0"/>
          </a:p>
          <a:p>
            <a:r>
              <a:rPr lang="en-US" dirty="0" smtClean="0"/>
              <a:t>In other words, they have not come to the end of themselves. They are trusting their own strength, intelligence, &amp; talent, all of which prevented them from believing that Jesus was the fulfillment of the very scriptures they searched for eternal life!</a:t>
            </a:r>
          </a:p>
          <a:p>
            <a:r>
              <a:rPr lang="en-US" dirty="0" smtClean="0"/>
              <a:t>We must come to the end of ourselves to see who Jesus is &amp; understand our need for Him.</a:t>
            </a:r>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5</a:t>
            </a:fld>
            <a:endParaRPr lang="en-US"/>
          </a:p>
        </p:txBody>
      </p:sp>
    </p:spTree>
    <p:extLst>
      <p:ext uri="{BB962C8B-B14F-4D97-AF65-F5344CB8AC3E}">
        <p14:creationId xmlns:p14="http://schemas.microsoft.com/office/powerpoint/2010/main" xmlns="" val="393292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Jn</a:t>
            </a:r>
            <a:r>
              <a:rPr lang="en-US" dirty="0" smtClean="0"/>
              <a:t> 6 many followed Jesus b/c of the signs He performed (vs2). On this occasion He fed &gt;5,000 people and they declared Him to be the Prophet of God. The next day people went looking for Jesus &amp; He tells them not to seek Him b/c of the food He provided, but to seek Him b/c He is the way to eternal life! (6:26-27)</a:t>
            </a:r>
          </a:p>
          <a:p>
            <a:endParaRPr lang="en-US" dirty="0"/>
          </a:p>
          <a:p>
            <a:r>
              <a:rPr lang="en-US" dirty="0" smtClean="0"/>
              <a:t>This was a challenge to their perspective about life. They felt secure in their relationship with God, but their focus here was entirely physical. The challenge of Jesus was to see beyond self in order to see that He was the Son of Man sent from God to give eternal life (vs27).</a:t>
            </a:r>
          </a:p>
          <a:p>
            <a:endParaRPr lang="en-US" dirty="0"/>
          </a:p>
          <a:p>
            <a:r>
              <a:rPr lang="en-US" dirty="0" smtClean="0"/>
              <a:t>Their response seems to indicate their interest in learning, but wanting further proof before they believe indicates their inability to grasp the teaching of Jesus (vs.28-31). </a:t>
            </a:r>
          </a:p>
          <a:p>
            <a:endParaRPr lang="en-US" dirty="0"/>
          </a:p>
          <a:p>
            <a:r>
              <a:rPr lang="en-US" dirty="0" smtClean="0"/>
              <a:t>Jesus says the work of God is to believe that He was sent from God to bring eternal life. This means more than a simple acknowledgment that Jesus came from God. Believing Jesus means that we must shift the focus of our lives away from ourselves (food) and become spiritually minded (eat bread from Heaven).</a:t>
            </a:r>
          </a:p>
          <a:p>
            <a:endParaRPr lang="en-US" dirty="0"/>
          </a:p>
          <a:p>
            <a:r>
              <a:rPr lang="en-US" dirty="0" smtClean="0"/>
              <a:t>Focus on fleshly things lead to death (v49). Focus on Jesus leads to life (v54).</a:t>
            </a:r>
          </a:p>
          <a:p>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6</a:t>
            </a:fld>
            <a:endParaRPr lang="en-US"/>
          </a:p>
        </p:txBody>
      </p:sp>
    </p:spTree>
    <p:extLst>
      <p:ext uri="{BB962C8B-B14F-4D97-AF65-F5344CB8AC3E}">
        <p14:creationId xmlns:p14="http://schemas.microsoft.com/office/powerpoint/2010/main" xmlns="" val="352888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only difficult to believe in Jesus when the mind is focused on self and fleshly things.</a:t>
            </a:r>
          </a:p>
          <a:p>
            <a:endParaRPr lang="en-US" dirty="0"/>
          </a:p>
          <a:p>
            <a:r>
              <a:rPr lang="en-US" dirty="0" smtClean="0"/>
              <a:t>To further emphasize the point, Jesus asks them that if they find that hard to believe what will they believe when they see Him ascend back to Heaven? (vs.62)</a:t>
            </a:r>
          </a:p>
          <a:p>
            <a:endParaRPr lang="en-US" dirty="0"/>
          </a:p>
          <a:p>
            <a:r>
              <a:rPr lang="en-US" dirty="0" smtClean="0"/>
              <a:t>A mind focused on physical things causes us to trust in ourselves and fail to see that Jesus was sent from God to bring us eternal life. When we don’t see the real power of Jesus we don’t fully give ourselves to Him. </a:t>
            </a:r>
          </a:p>
          <a:p>
            <a:endParaRPr lang="en-US" dirty="0"/>
          </a:p>
          <a:p>
            <a:r>
              <a:rPr lang="en-US" dirty="0" smtClean="0"/>
              <a:t>We’ll trust Him in some areas of our lives, but we want to maintain control in other areas. This is not what it means to get to the end of ourselves. We’re just eating manna that causes us to die in the wilderness (vs49). If were going to face difficulties in this life, let it be for doing what is right. </a:t>
            </a:r>
          </a:p>
          <a:p>
            <a:endParaRPr lang="en-US" dirty="0" smtClean="0"/>
          </a:p>
          <a:p>
            <a:r>
              <a:rPr lang="en-US" dirty="0" smtClean="0"/>
              <a:t>When we are faced with choosing between following self or following Jesus, let’s be resolved to surrender ourselves to Jesus as Lord &amp; may our mindset be like the apostles when Peter said “Lord, to whom shall we go? You alone have the words of eternal life.” (Jn6:68)  </a:t>
            </a:r>
            <a:endParaRPr lang="en-US" dirty="0"/>
          </a:p>
        </p:txBody>
      </p:sp>
      <p:sp>
        <p:nvSpPr>
          <p:cNvPr id="4" name="Slide Number Placeholder 3"/>
          <p:cNvSpPr>
            <a:spLocks noGrp="1"/>
          </p:cNvSpPr>
          <p:nvPr>
            <p:ph type="sldNum" sz="quarter" idx="10"/>
          </p:nvPr>
        </p:nvSpPr>
        <p:spPr/>
        <p:txBody>
          <a:bodyPr/>
          <a:lstStyle/>
          <a:p>
            <a:fld id="{3225C299-7681-41EB-AB22-F6F09D00829D}" type="slidenum">
              <a:rPr lang="en-US" smtClean="0"/>
              <a:pPr/>
              <a:t>7</a:t>
            </a:fld>
            <a:endParaRPr lang="en-US"/>
          </a:p>
        </p:txBody>
      </p:sp>
    </p:spTree>
    <p:extLst>
      <p:ext uri="{BB962C8B-B14F-4D97-AF65-F5344CB8AC3E}">
        <p14:creationId xmlns:p14="http://schemas.microsoft.com/office/powerpoint/2010/main" xmlns="" val="83322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45004-CF83-4C99-8297-AD0BA94F9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D53297E-BF9B-45DF-B6E4-F97BBE1C0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D360DC9-06CB-4B58-91C4-75D36D047D8A}"/>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E3CC0124-EFFF-4B0A-A81F-BE4BF7D3C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85B8A9-3EAB-44BE-9A2E-329984A12329}"/>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157861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CA7EA-CE0D-448F-BE20-458DC2327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08B41AB-B09A-4A2C-B670-CA6DD49D3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7BABE4-E158-47D6-BC46-90C634DEE7CF}"/>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924A1CA3-8120-4082-A9D3-CF8F0011D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408462-23CA-4F85-802A-3B2C1E086CC1}"/>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40246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CDEFDDF-61AE-4D41-BA8E-36C4890E1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58508DB-996D-4242-94C5-83697ABF13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74305E-CF08-464A-A32E-698DB77C110B}"/>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534CE7F4-BB5F-4584-93FB-CDC4C5D44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81EDD6-B0CB-4F32-9D6C-181311249019}"/>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375965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07D66-EC33-49A5-89D2-BC8FEA6A4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57E5869-E9F1-4600-A78E-CE8E7999A1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139B541-CBC8-4EB4-B660-B9E37F8D8DAF}"/>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B692D154-7D5D-4FCC-B0D1-F3E883499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2FFBDC-266C-4BF3-8E31-C7E474C63D29}"/>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68555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A0D93-ECA5-47A6-8AE0-A866A5C60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CF82F64-3785-4C3F-8ABD-29F76BB7F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A479722-58C6-4492-8E2B-328FFF39CB6C}"/>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CD66C848-7C6F-45A2-8A06-BD8ED032D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A15C2D-6DEE-46C0-88E0-9B83AFE62357}"/>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58677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665EF-E66F-487E-93D0-B31EA9442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F0CC09-E8D1-41B5-8CA9-BA7607ADCF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862F2C7-F210-4CD4-B9A1-D9ABCE7B97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B47D05B-D0D3-483D-AA18-2D912BDBB99F}"/>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6" name="Footer Placeholder 5">
            <a:extLst>
              <a:ext uri="{FF2B5EF4-FFF2-40B4-BE49-F238E27FC236}">
                <a16:creationId xmlns="" xmlns:a16="http://schemas.microsoft.com/office/drawing/2014/main" id="{5FF3BE27-C2E7-468D-B33D-81B04C230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CFA1B4-1216-46CF-9433-5E129DA8F90E}"/>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271720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EB5DAD-EB79-4922-BD6C-C52B9E2C1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A12BA5-D4A8-4CAD-9774-D46042960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FD09588-CAB4-41D5-A594-4AC1437336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A6A53A-3097-45A2-A1EF-2A2F84DB2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84909B1-AAA7-442A-B6D5-8255639328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32CD20C-BE70-47E3-93FF-A2D84427B1F3}"/>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8" name="Footer Placeholder 7">
            <a:extLst>
              <a:ext uri="{FF2B5EF4-FFF2-40B4-BE49-F238E27FC236}">
                <a16:creationId xmlns="" xmlns:a16="http://schemas.microsoft.com/office/drawing/2014/main" id="{8BC610A7-FF2F-495F-896B-FD4EF59450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F49853F-A8D8-4ED6-9D96-0EDDA3F6F545}"/>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246650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D1028-406F-4394-9E37-43B063DDB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DEB1126-8EC7-4220-9A4D-0397F8001E33}"/>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4" name="Footer Placeholder 3">
            <a:extLst>
              <a:ext uri="{FF2B5EF4-FFF2-40B4-BE49-F238E27FC236}">
                <a16:creationId xmlns="" xmlns:a16="http://schemas.microsoft.com/office/drawing/2014/main" id="{5E775D4E-CC3C-4338-AF2F-A9380F1B22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3C65448-286D-411E-A055-EFD949F56016}"/>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364380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FB6780-4348-46FB-8721-9D1BF9CB3BD0}"/>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3" name="Footer Placeholder 2">
            <a:extLst>
              <a:ext uri="{FF2B5EF4-FFF2-40B4-BE49-F238E27FC236}">
                <a16:creationId xmlns="" xmlns:a16="http://schemas.microsoft.com/office/drawing/2014/main" id="{253448AB-F1AF-469A-A689-B717DD4F8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8FBA038-0A0A-4801-97F0-6A67AA0A8ABC}"/>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135374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8F60B-0EB1-41B8-B138-71C8BE02D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B5BDF12-2E47-433A-9A38-7165D1EB9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A404D37-6E18-444D-A6EC-9AA49FA35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4F6D3F8-32DA-477E-8275-A6115B85A56C}"/>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6" name="Footer Placeholder 5">
            <a:extLst>
              <a:ext uri="{FF2B5EF4-FFF2-40B4-BE49-F238E27FC236}">
                <a16:creationId xmlns="" xmlns:a16="http://schemas.microsoft.com/office/drawing/2014/main" id="{B216E511-3CD0-4835-A944-6ABE92347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D1FDB4-2524-48D3-863F-F71415B2ED18}"/>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291304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B342F0-D8C2-4E7B-BFF9-96BB9DA6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A6786D0-8878-4A67-ADB3-62E4399A8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3C74935-55E8-4E97-9DAE-0F3F6833B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A445191-1F52-4BA8-B3C3-7584F40932C7}"/>
              </a:ext>
            </a:extLst>
          </p:cNvPr>
          <p:cNvSpPr>
            <a:spLocks noGrp="1"/>
          </p:cNvSpPr>
          <p:nvPr>
            <p:ph type="dt" sz="half" idx="10"/>
          </p:nvPr>
        </p:nvSpPr>
        <p:spPr/>
        <p:txBody>
          <a:bodyPr/>
          <a:lstStyle/>
          <a:p>
            <a:fld id="{96704D14-8BAD-4B3E-9742-6F8CA39D58AD}" type="datetimeFigureOut">
              <a:rPr lang="en-US" smtClean="0"/>
              <a:pPr/>
              <a:t>1/6/2019</a:t>
            </a:fld>
            <a:endParaRPr lang="en-US"/>
          </a:p>
        </p:txBody>
      </p:sp>
      <p:sp>
        <p:nvSpPr>
          <p:cNvPr id="6" name="Footer Placeholder 5">
            <a:extLst>
              <a:ext uri="{FF2B5EF4-FFF2-40B4-BE49-F238E27FC236}">
                <a16:creationId xmlns="" xmlns:a16="http://schemas.microsoft.com/office/drawing/2014/main" id="{9B4945B8-8761-4D1B-BF76-E9E7DD936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C961B96-3E65-4D25-B356-436C6B3A2C54}"/>
              </a:ext>
            </a:extLst>
          </p:cNvPr>
          <p:cNvSpPr>
            <a:spLocks noGrp="1"/>
          </p:cNvSpPr>
          <p:nvPr>
            <p:ph type="sldNum" sz="quarter" idx="12"/>
          </p:nvPr>
        </p:nvSpPr>
        <p:spPr/>
        <p:txBody>
          <a:body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278855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855E4C-23A0-4B61-A284-47CB3D0E5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3CF45A9-30D2-46B1-849F-8D88CF96D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C049B69-7ED9-48B1-872B-34D5A6381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4D14-8BAD-4B3E-9742-6F8CA39D58AD}" type="datetimeFigureOut">
              <a:rPr lang="en-US" smtClean="0"/>
              <a:pPr/>
              <a:t>1/6/2019</a:t>
            </a:fld>
            <a:endParaRPr lang="en-US"/>
          </a:p>
        </p:txBody>
      </p:sp>
      <p:sp>
        <p:nvSpPr>
          <p:cNvPr id="5" name="Footer Placeholder 4">
            <a:extLst>
              <a:ext uri="{FF2B5EF4-FFF2-40B4-BE49-F238E27FC236}">
                <a16:creationId xmlns="" xmlns:a16="http://schemas.microsoft.com/office/drawing/2014/main" id="{34D25FCE-B7C6-40E3-A641-4BF9DC9D5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A434DE1-BE13-48D5-8496-1FC4BF786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2B9E7-947F-4202-9201-C7CEBBCE13DD}" type="slidenum">
              <a:rPr lang="en-US" smtClean="0"/>
              <a:pPr/>
              <a:t>‹#›</a:t>
            </a:fld>
            <a:endParaRPr lang="en-US"/>
          </a:p>
        </p:txBody>
      </p:sp>
    </p:spTree>
    <p:extLst>
      <p:ext uri="{BB962C8B-B14F-4D97-AF65-F5344CB8AC3E}">
        <p14:creationId xmlns:p14="http://schemas.microsoft.com/office/powerpoint/2010/main" xmlns="" val="209039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5460" y="478971"/>
            <a:ext cx="6951930" cy="823685"/>
          </a:xfrm>
          <a:solidFill>
            <a:schemeClr val="accent6"/>
          </a:solidFill>
        </p:spPr>
        <p:txBody>
          <a:bodyPr/>
          <a:lstStyle/>
          <a:p>
            <a:r>
              <a:rPr lang="en-US" sz="4000" b="1" dirty="0" smtClean="0"/>
              <a:t>Getting to the end of ourselves…</a:t>
            </a:r>
            <a:endParaRPr lang="en-US" sz="4000"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269110" y="1866221"/>
            <a:ext cx="3490733" cy="4873625"/>
          </a:xfrm>
        </p:spPr>
      </p:pic>
      <p:sp>
        <p:nvSpPr>
          <p:cNvPr id="6" name="Text Placeholder 5"/>
          <p:cNvSpPr>
            <a:spLocks noGrp="1"/>
          </p:cNvSpPr>
          <p:nvPr>
            <p:ph type="body" sz="half" idx="2"/>
          </p:nvPr>
        </p:nvSpPr>
        <p:spPr>
          <a:xfrm>
            <a:off x="820871" y="2057400"/>
            <a:ext cx="7164029" cy="3811588"/>
          </a:xfrm>
        </p:spPr>
        <p:txBody>
          <a:bodyPr>
            <a:normAutofit/>
          </a:bodyPr>
          <a:lstStyle/>
          <a:p>
            <a:r>
              <a:rPr lang="en-US" sz="2800" dirty="0" smtClean="0"/>
              <a:t>Have you ever reached the “</a:t>
            </a:r>
            <a:r>
              <a:rPr lang="en-US" sz="2800" b="1" dirty="0" smtClean="0"/>
              <a:t>end of your rope</a:t>
            </a:r>
            <a:r>
              <a:rPr lang="en-US" sz="2800" dirty="0" smtClean="0"/>
              <a:t>?”</a:t>
            </a:r>
            <a:endParaRPr lang="en-US" sz="2800" dirty="0"/>
          </a:p>
          <a:p>
            <a:r>
              <a:rPr lang="en-US" sz="2800" dirty="0" smtClean="0"/>
              <a:t>When was the last time you reached the “end of your rope?”</a:t>
            </a:r>
          </a:p>
          <a:p>
            <a:r>
              <a:rPr lang="en-US" sz="2800" dirty="0" smtClean="0"/>
              <a:t>	-circumstances against you</a:t>
            </a:r>
          </a:p>
          <a:p>
            <a:r>
              <a:rPr lang="en-US" sz="2800" dirty="0" smtClean="0"/>
              <a:t>	-nothing you could do about it</a:t>
            </a:r>
          </a:p>
          <a:p>
            <a:endParaRPr lang="en-US" sz="2800" dirty="0" smtClean="0"/>
          </a:p>
          <a:p>
            <a:r>
              <a:rPr lang="en-US" sz="2800" b="1" dirty="0" smtClean="0"/>
              <a:t>	Are you more like Judas or Jonah</a:t>
            </a:r>
            <a:r>
              <a:rPr lang="en-US" sz="2800" dirty="0" smtClean="0"/>
              <a:t>?</a:t>
            </a:r>
            <a:endParaRPr lang="en-US" sz="2800" dirty="0"/>
          </a:p>
        </p:txBody>
      </p:sp>
    </p:spTree>
    <p:extLst>
      <p:ext uri="{BB962C8B-B14F-4D97-AF65-F5344CB8AC3E}">
        <p14:creationId xmlns:p14="http://schemas.microsoft.com/office/powerpoint/2010/main" xmlns="" val="28817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364" y="762000"/>
            <a:ext cx="7142151" cy="907143"/>
          </a:xfrm>
          <a:solidFill>
            <a:schemeClr val="accent2"/>
          </a:solidFill>
        </p:spPr>
        <p:txBody>
          <a:bodyPr/>
          <a:lstStyle/>
          <a:p>
            <a:r>
              <a:rPr lang="en-US" sz="4000" b="1" dirty="0" smtClean="0"/>
              <a:t>Getting to the end of ourselves…</a:t>
            </a:r>
            <a:endParaRPr lang="en-US" sz="40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891730" y="2534557"/>
            <a:ext cx="6172200" cy="4110685"/>
          </a:xfrm>
        </p:spPr>
      </p:pic>
      <p:sp>
        <p:nvSpPr>
          <p:cNvPr id="4" name="Text Placeholder 3"/>
          <p:cNvSpPr>
            <a:spLocks noGrp="1"/>
          </p:cNvSpPr>
          <p:nvPr>
            <p:ph type="body" sz="half" idx="2"/>
          </p:nvPr>
        </p:nvSpPr>
        <p:spPr>
          <a:xfrm>
            <a:off x="348343" y="2057400"/>
            <a:ext cx="5253967" cy="3811588"/>
          </a:xfrm>
        </p:spPr>
        <p:txBody>
          <a:bodyPr/>
          <a:lstStyle/>
          <a:p>
            <a:endParaRPr lang="en-US" sz="2400" dirty="0" smtClean="0"/>
          </a:p>
          <a:p>
            <a:endParaRPr lang="en-US" sz="2400" dirty="0"/>
          </a:p>
          <a:p>
            <a:r>
              <a:rPr lang="en-US" sz="2800" dirty="0" smtClean="0"/>
              <a:t>Where do you look for answers?</a:t>
            </a:r>
          </a:p>
          <a:p>
            <a:r>
              <a:rPr lang="en-US" sz="2800" b="1" i="1" u="sng" dirty="0" smtClean="0"/>
              <a:t>Rarely</a:t>
            </a:r>
            <a:r>
              <a:rPr lang="en-US" sz="2800" dirty="0" smtClean="0"/>
              <a:t> do we look to Jesus first.</a:t>
            </a:r>
          </a:p>
          <a:p>
            <a:r>
              <a:rPr lang="en-US" sz="2800" dirty="0" smtClean="0"/>
              <a:t>Our Father longs to bless us!</a:t>
            </a:r>
          </a:p>
          <a:p>
            <a:r>
              <a:rPr lang="en-US" sz="2800" dirty="0" smtClean="0"/>
              <a:t>	-Psa.146 ; 1 Pet 5:7</a:t>
            </a:r>
          </a:p>
          <a:p>
            <a:r>
              <a:rPr lang="en-US" sz="2800" dirty="0" smtClean="0"/>
              <a:t>Again, think of Jonah (</a:t>
            </a:r>
            <a:r>
              <a:rPr lang="en-US" sz="2800" dirty="0" smtClean="0"/>
              <a:t>2:7-9</a:t>
            </a:r>
            <a:r>
              <a:rPr lang="en-US" sz="2800" dirty="0" smtClean="0"/>
              <a:t>)</a:t>
            </a:r>
            <a:endParaRPr lang="en-US" sz="2800" dirty="0"/>
          </a:p>
        </p:txBody>
      </p:sp>
    </p:spTree>
    <p:extLst>
      <p:ext uri="{BB962C8B-B14F-4D97-AF65-F5344CB8AC3E}">
        <p14:creationId xmlns:p14="http://schemas.microsoft.com/office/powerpoint/2010/main" xmlns="" val="13005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772" y="544284"/>
            <a:ext cx="7184572" cy="1052287"/>
          </a:xfrm>
          <a:solidFill>
            <a:schemeClr val="accent4"/>
          </a:solidFill>
        </p:spPr>
        <p:txBody>
          <a:bodyPr>
            <a:normAutofit/>
          </a:bodyPr>
          <a:lstStyle/>
          <a:p>
            <a:r>
              <a:rPr lang="en-US" sz="4000" b="1" dirty="0" smtClean="0"/>
              <a:t>Getting to the end of ourselves…</a:t>
            </a:r>
            <a:endParaRPr lang="en-US" sz="40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818956" y="2628583"/>
            <a:ext cx="6172200" cy="3240405"/>
          </a:xfrm>
        </p:spPr>
      </p:pic>
      <p:sp>
        <p:nvSpPr>
          <p:cNvPr id="4" name="Text Placeholder 3"/>
          <p:cNvSpPr>
            <a:spLocks noGrp="1"/>
          </p:cNvSpPr>
          <p:nvPr>
            <p:ph type="body" sz="half" idx="2"/>
          </p:nvPr>
        </p:nvSpPr>
        <p:spPr>
          <a:xfrm>
            <a:off x="218941" y="2057400"/>
            <a:ext cx="5447763" cy="3811588"/>
          </a:xfrm>
        </p:spPr>
        <p:txBody>
          <a:bodyPr>
            <a:normAutofit/>
          </a:bodyPr>
          <a:lstStyle/>
          <a:p>
            <a:endParaRPr lang="en-US" sz="2400" dirty="0" smtClean="0"/>
          </a:p>
          <a:p>
            <a:r>
              <a:rPr lang="en-US" sz="2800" dirty="0" smtClean="0"/>
              <a:t>Not good at letting go &amp; letting God.</a:t>
            </a:r>
          </a:p>
          <a:p>
            <a:r>
              <a:rPr lang="en-US" sz="2800" dirty="0" smtClean="0"/>
              <a:t>Countercultural &amp; counterintuitive to give up control.</a:t>
            </a:r>
          </a:p>
          <a:p>
            <a:r>
              <a:rPr lang="en-US" sz="2800" dirty="0" smtClean="0"/>
              <a:t>Discipleship =self denial (Lk.9:23-24)</a:t>
            </a:r>
          </a:p>
          <a:p>
            <a:r>
              <a:rPr lang="en-US" sz="2800" dirty="0" smtClean="0"/>
              <a:t>Most people turned off by this…</a:t>
            </a:r>
          </a:p>
          <a:p>
            <a:r>
              <a:rPr lang="en-US" sz="2800" dirty="0" smtClean="0"/>
              <a:t>Why must we deny ourselves?</a:t>
            </a:r>
            <a:endParaRPr lang="en-US" sz="2800" dirty="0"/>
          </a:p>
        </p:txBody>
      </p:sp>
    </p:spTree>
    <p:extLst>
      <p:ext uri="{BB962C8B-B14F-4D97-AF65-F5344CB8AC3E}">
        <p14:creationId xmlns:p14="http://schemas.microsoft.com/office/powerpoint/2010/main" xmlns="" val="210668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9314" y="538020"/>
            <a:ext cx="7039429" cy="913409"/>
          </a:xfrm>
          <a:solidFill>
            <a:schemeClr val="accent5"/>
          </a:solidFill>
        </p:spPr>
        <p:txBody>
          <a:bodyPr/>
          <a:lstStyle/>
          <a:p>
            <a:r>
              <a:rPr lang="en-US" sz="4000" dirty="0" smtClean="0"/>
              <a:t>Getting to the end of ourselves…</a:t>
            </a:r>
            <a:endParaRPr lang="en-US" sz="4000" dirty="0"/>
          </a:p>
        </p:txBody>
      </p:sp>
      <p:sp>
        <p:nvSpPr>
          <p:cNvPr id="6" name="Text Placeholder 5"/>
          <p:cNvSpPr>
            <a:spLocks noGrp="1"/>
          </p:cNvSpPr>
          <p:nvPr>
            <p:ph type="body" sz="half" idx="2"/>
          </p:nvPr>
        </p:nvSpPr>
        <p:spPr>
          <a:xfrm>
            <a:off x="334851" y="2057400"/>
            <a:ext cx="5473521" cy="3811588"/>
          </a:xfrm>
        </p:spPr>
        <p:txBody>
          <a:bodyPr>
            <a:normAutofit/>
          </a:bodyPr>
          <a:lstStyle/>
          <a:p>
            <a:endParaRPr lang="en-US" sz="2800" dirty="0" smtClean="0"/>
          </a:p>
          <a:p>
            <a:r>
              <a:rPr lang="en-US" sz="2800" dirty="0" smtClean="0"/>
              <a:t>Once we realize we are powerless…</a:t>
            </a:r>
          </a:p>
          <a:p>
            <a:r>
              <a:rPr lang="en-US" sz="2800" dirty="0" smtClean="0"/>
              <a:t>Not strong enough, smart enough, or talented enough to live in a way that leads to eternal life.</a:t>
            </a:r>
          </a:p>
          <a:p>
            <a:r>
              <a:rPr lang="en-US" sz="2800" dirty="0" smtClean="0"/>
              <a:t>Must come to the end of ourselves.</a:t>
            </a:r>
            <a:endParaRPr lang="en-US" sz="2800" dirty="0"/>
          </a:p>
        </p:txBody>
      </p:sp>
      <p:pic>
        <p:nvPicPr>
          <p:cNvPr id="7" name="Content Placeholder 6"/>
          <p:cNvPicPr>
            <a:picLocks noGrp="1" noChangeAspect="1"/>
          </p:cNvPicPr>
          <p:nvPr>
            <p:ph idx="1"/>
          </p:nvPr>
        </p:nvPicPr>
        <p:blipFill>
          <a:blip r:embed="rId3" cstate="print"/>
          <a:stretch>
            <a:fillRect/>
          </a:stretch>
        </p:blipFill>
        <p:spPr>
          <a:xfrm>
            <a:off x="5808372" y="2692363"/>
            <a:ext cx="6172200" cy="31766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xmlns="" val="33089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ircle(in)">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00" y="379186"/>
            <a:ext cx="7141029" cy="1014185"/>
          </a:xfrm>
          <a:solidFill>
            <a:srgbClr val="FFFF00"/>
          </a:solidFill>
        </p:spPr>
        <p:txBody>
          <a:bodyPr>
            <a:normAutofit/>
          </a:bodyPr>
          <a:lstStyle/>
          <a:p>
            <a:r>
              <a:rPr lang="en-US" sz="4000" b="1" dirty="0" smtClean="0"/>
              <a:t>Getting to the end of ourselves…</a:t>
            </a:r>
            <a:endParaRPr lang="en-US" sz="4000" b="1" dirty="0"/>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898068" y="2463719"/>
            <a:ext cx="6172200" cy="3240405"/>
          </a:xfrm>
        </p:spPr>
      </p:pic>
      <p:sp>
        <p:nvSpPr>
          <p:cNvPr id="9" name="Text Placeholder 8"/>
          <p:cNvSpPr>
            <a:spLocks noGrp="1"/>
          </p:cNvSpPr>
          <p:nvPr>
            <p:ph type="body" sz="half" idx="2"/>
          </p:nvPr>
        </p:nvSpPr>
        <p:spPr>
          <a:xfrm>
            <a:off x="296214" y="2057400"/>
            <a:ext cx="5396248" cy="3811588"/>
          </a:xfrm>
        </p:spPr>
        <p:txBody>
          <a:bodyPr>
            <a:normAutofit/>
          </a:bodyPr>
          <a:lstStyle/>
          <a:p>
            <a:endParaRPr lang="en-US" sz="2800" dirty="0" smtClean="0"/>
          </a:p>
          <a:p>
            <a:r>
              <a:rPr lang="en-US" sz="2800" dirty="0" smtClean="0"/>
              <a:t>Jesus is the way to an abundant life.</a:t>
            </a:r>
          </a:p>
          <a:p>
            <a:r>
              <a:rPr lang="en-US" sz="2800" dirty="0" smtClean="0"/>
              <a:t>We must conform to His way.</a:t>
            </a:r>
          </a:p>
          <a:p>
            <a:r>
              <a:rPr lang="en-US" sz="2800" dirty="0" smtClean="0"/>
              <a:t>Shift focus from physical to spiritual</a:t>
            </a:r>
          </a:p>
          <a:p>
            <a:r>
              <a:rPr lang="en-US" sz="2800" dirty="0" smtClean="0"/>
              <a:t>No shortcuts to the abundant life.</a:t>
            </a:r>
          </a:p>
          <a:p>
            <a:endParaRPr lang="en-US" sz="2800" dirty="0"/>
          </a:p>
        </p:txBody>
      </p:sp>
    </p:spTree>
    <p:extLst>
      <p:ext uri="{BB962C8B-B14F-4D97-AF65-F5344CB8AC3E}">
        <p14:creationId xmlns:p14="http://schemas.microsoft.com/office/powerpoint/2010/main" xmlns="" val="2399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0017" y="264017"/>
            <a:ext cx="6993228" cy="907960"/>
          </a:xfrm>
          <a:solidFill>
            <a:schemeClr val="accent6"/>
          </a:solidFill>
        </p:spPr>
        <p:txBody>
          <a:bodyPr>
            <a:normAutofit/>
          </a:bodyPr>
          <a:lstStyle/>
          <a:p>
            <a:r>
              <a:rPr lang="en-US" sz="4000" b="1" dirty="0" smtClean="0"/>
              <a:t>Getting to the end of ourselves…</a:t>
            </a:r>
            <a:endParaRPr lang="en-US" sz="4000"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592366" y="1790163"/>
            <a:ext cx="3182644" cy="4560284"/>
          </a:xfrm>
        </p:spPr>
      </p:pic>
      <p:sp>
        <p:nvSpPr>
          <p:cNvPr id="6" name="Text Placeholder 5"/>
          <p:cNvSpPr>
            <a:spLocks noGrp="1"/>
          </p:cNvSpPr>
          <p:nvPr>
            <p:ph type="body" sz="half" idx="2"/>
          </p:nvPr>
        </p:nvSpPr>
        <p:spPr>
          <a:xfrm>
            <a:off x="839788" y="2057400"/>
            <a:ext cx="6501170" cy="3811588"/>
          </a:xfrm>
        </p:spPr>
        <p:txBody>
          <a:bodyPr/>
          <a:lstStyle/>
          <a:p>
            <a:r>
              <a:rPr lang="en-US" sz="2800" dirty="0" smtClean="0"/>
              <a:t>Why is this difficult? (Jn6:60)</a:t>
            </a:r>
          </a:p>
          <a:p>
            <a:r>
              <a:rPr lang="en-US" sz="2800" dirty="0" smtClean="0"/>
              <a:t>Must be spiritually minded to believe</a:t>
            </a:r>
          </a:p>
          <a:p>
            <a:r>
              <a:rPr lang="en-US" sz="2800" dirty="0"/>
              <a:t>A</a:t>
            </a:r>
            <a:r>
              <a:rPr lang="en-US" sz="2800" dirty="0" smtClean="0"/>
              <a:t>ll at the “end of our rope” &amp; need a Savior</a:t>
            </a:r>
          </a:p>
          <a:p>
            <a:endParaRPr lang="en-US" sz="2800" dirty="0" smtClean="0"/>
          </a:p>
          <a:p>
            <a:endParaRPr lang="en-US" sz="2800" dirty="0"/>
          </a:p>
        </p:txBody>
      </p:sp>
    </p:spTree>
    <p:extLst>
      <p:ext uri="{BB962C8B-B14F-4D97-AF65-F5344CB8AC3E}">
        <p14:creationId xmlns:p14="http://schemas.microsoft.com/office/powerpoint/2010/main" xmlns="" val="106954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1539</Words>
  <Application>Microsoft Office PowerPoint</Application>
  <PresentationFormat>Custom</PresentationFormat>
  <Paragraphs>122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Getting to the end of ourselves…</vt:lpstr>
      <vt:lpstr>Getting to the end of ourselves…</vt:lpstr>
      <vt:lpstr>Getting to the end of ourselves…</vt:lpstr>
      <vt:lpstr>Slide 4</vt:lpstr>
      <vt:lpstr>Getting to the end of ourselves…</vt:lpstr>
      <vt:lpstr>Getting to the end of ourselves…</vt:lpstr>
      <vt:lpstr>Getting to the end of ourselves…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Stone</dc:creator>
  <cp:lastModifiedBy>Heath and Eva</cp:lastModifiedBy>
  <cp:revision>49</cp:revision>
  <dcterms:created xsi:type="dcterms:W3CDTF">2018-12-29T21:11:07Z</dcterms:created>
  <dcterms:modified xsi:type="dcterms:W3CDTF">2019-01-06T13:06:15Z</dcterms:modified>
</cp:coreProperties>
</file>