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handoutMasterIdLst>
    <p:handoutMasterId r:id="rId15"/>
  </p:handoutMasterIdLst>
  <p:sldIdLst>
    <p:sldId id="257" r:id="rId2"/>
    <p:sldId id="259" r:id="rId3"/>
    <p:sldId id="260" r:id="rId4"/>
    <p:sldId id="258" r:id="rId5"/>
    <p:sldId id="261" r:id="rId6"/>
    <p:sldId id="264" r:id="rId7"/>
    <p:sldId id="262" r:id="rId8"/>
    <p:sldId id="263" r:id="rId9"/>
    <p:sldId id="265" r:id="rId10"/>
    <p:sldId id="266" r:id="rId11"/>
    <p:sldId id="268" r:id="rId12"/>
    <p:sldId id="267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5" d="100"/>
          <a:sy n="115" d="100"/>
        </p:scale>
        <p:origin x="-135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FB3C18-6D37-D24A-ACB4-DDF8A96AC2A7}" type="datetimeFigureOut">
              <a:rPr lang="en-US" smtClean="0"/>
              <a:t>5/9/20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F68DB2-B579-B547-B2C5-4C94B2842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4723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3124200"/>
            <a:ext cx="6477000" cy="1914144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5056632"/>
            <a:ext cx="6477000" cy="1174088"/>
          </a:xfrm>
        </p:spPr>
        <p:txBody>
          <a:bodyPr vert="horz" lIns="91440" tIns="0" rIns="45720" bIns="0" rtlCol="0">
            <a:normAutofit/>
          </a:bodyPr>
          <a:lstStyle>
            <a:lvl1pPr marL="0" indent="0" algn="l" defTabSz="914400" rtl="0" eaLnBrk="1" latinLnBrk="0" hangingPunct="1">
              <a:lnSpc>
                <a:spcPts val="2600"/>
              </a:lnSpc>
              <a:spcBef>
                <a:spcPts val="0"/>
              </a:spcBef>
              <a:buSzPct val="90000"/>
              <a:buFontTx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0216"/>
            <a:ext cx="19842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6082709D-9398-C84B-A124-4C02F62D95AB}" type="datetimeFigureOut">
              <a:rPr lang="en-US" smtClean="0"/>
              <a:t>5/9/20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352" y="6300216"/>
            <a:ext cx="38130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300216"/>
            <a:ext cx="685800" cy="274320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018805BB-611B-9A4D-9380-7165442BFEE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2709D-9398-C84B-A124-4C02F62D95AB}" type="datetimeFigureOut">
              <a:rPr lang="en-US" smtClean="0"/>
              <a:t>5/9/20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805BB-611B-9A4D-9380-7165442BFEE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tabLst/>
              <a:defRPr sz="1800"/>
            </a:lvl6pPr>
            <a:lvl7pPr marL="2290763" indent="-344488">
              <a:tabLst/>
              <a:defRPr sz="1800"/>
            </a:lvl7pPr>
            <a:lvl8pPr marL="2290763" indent="-344488">
              <a:tabLst/>
              <a:defRPr sz="1800"/>
            </a:lvl8pPr>
            <a:lvl9pPr marL="2290763" indent="-344488">
              <a:tabLst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2709D-9398-C84B-A124-4C02F62D95AB}" type="datetimeFigureOut">
              <a:rPr lang="en-US" smtClean="0"/>
              <a:t>5/9/20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805BB-611B-9A4D-9380-7165442BFEE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2709D-9398-C84B-A124-4C02F62D95AB}" type="datetimeFigureOut">
              <a:rPr lang="en-US" smtClean="0"/>
              <a:t>5/9/20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805BB-611B-9A4D-9380-7165442BFE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2709D-9398-C84B-A124-4C02F62D95AB}" type="datetimeFigureOut">
              <a:rPr lang="en-US" smtClean="0"/>
              <a:t>5/9/20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805BB-611B-9A4D-9380-7165442BFE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690048"/>
            <a:ext cx="356393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7250" y="368490"/>
            <a:ext cx="3566160" cy="562749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 marL="2290763" indent="-344488">
              <a:defRPr sz="2000"/>
            </a:lvl7pPr>
            <a:lvl8pPr marL="2290763" indent="-344488">
              <a:defRPr sz="2000"/>
            </a:lvl8pPr>
            <a:lvl9pPr marL="2290763" indent="-344488"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398" y="2866030"/>
            <a:ext cx="3563938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2709D-9398-C84B-A124-4C02F62D95AB}" type="datetimeFigureOut">
              <a:rPr lang="en-US" smtClean="0"/>
              <a:t>5/9/20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805BB-611B-9A4D-9380-7165442BFE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7546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7544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2709D-9398-C84B-A124-4C02F62D95AB}" type="datetimeFigureOut">
              <a:rPr lang="en-US" smtClean="0"/>
              <a:t>5/9/20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805BB-611B-9A4D-9380-7165442BFEEF}" type="slidenum">
              <a:rPr lang="en-US" smtClean="0"/>
              <a:t>‹#›</a:t>
            </a:fld>
            <a:endParaRPr lang="en-US"/>
          </a:p>
        </p:txBody>
      </p:sp>
      <p:grpSp>
        <p:nvGrpSpPr>
          <p:cNvPr id="3" name="Group 7"/>
          <p:cNvGrpSpPr/>
          <p:nvPr/>
        </p:nvGrpSpPr>
        <p:grpSpPr>
          <a:xfrm rot="21421631">
            <a:off x="629028" y="505650"/>
            <a:ext cx="3850925" cy="5516274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4"/>
          </p:nvPr>
        </p:nvSpPr>
        <p:spPr>
          <a:xfrm rot="21421631">
            <a:off x="808793" y="667560"/>
            <a:ext cx="3468664" cy="512472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3"/>
          <p:cNvGrpSpPr/>
          <p:nvPr/>
        </p:nvGrpSpPr>
        <p:grpSpPr>
          <a:xfrm rot="21214351">
            <a:off x="313409" y="3520798"/>
            <a:ext cx="4088024" cy="302602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6"/>
          </p:nvPr>
        </p:nvSpPr>
        <p:spPr>
          <a:xfrm rot="21214351">
            <a:off x="491057" y="3682579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232774">
            <a:off x="169481" y="241256"/>
            <a:ext cx="4088024" cy="3026020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347129" y="403037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3434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3432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2709D-9398-C84B-A124-4C02F62D95AB}" type="datetimeFigureOut">
              <a:rPr lang="en-US" smtClean="0"/>
              <a:t>5/9/20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805BB-611B-9A4D-9380-7165442BFE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32774">
            <a:off x="2059282" y="379100"/>
            <a:ext cx="5031327" cy="3443312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8736"/>
            <a:ext cx="7315200" cy="98797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2709D-9398-C84B-A124-4C02F62D95AB}" type="datetimeFigureOut">
              <a:rPr lang="en-US" smtClean="0"/>
              <a:t>5/9/20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805BB-611B-9A4D-9380-7165442BFEEF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2248157" y="564564"/>
            <a:ext cx="4653577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13"/>
          <p:cNvGrpSpPr/>
          <p:nvPr/>
        </p:nvGrpSpPr>
        <p:grpSpPr>
          <a:xfrm rot="21420000">
            <a:off x="113687" y="116368"/>
            <a:ext cx="3969060" cy="370536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7"/>
          </p:nvPr>
        </p:nvSpPr>
        <p:spPr>
          <a:xfrm rot="21420000">
            <a:off x="299151" y="304998"/>
            <a:ext cx="3598455" cy="3334235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360000">
            <a:off x="4165479" y="323141"/>
            <a:ext cx="4792693" cy="3443312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6"/>
          </p:nvPr>
        </p:nvSpPr>
        <p:spPr>
          <a:xfrm rot="360000">
            <a:off x="4336486" y="507668"/>
            <a:ext cx="4432860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6106"/>
            <a:ext cx="7315200" cy="99060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2709D-9398-C84B-A124-4C02F62D95AB}" type="datetimeFigureOut">
              <a:rPr lang="en-US" smtClean="0"/>
              <a:t>5/9/20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805BB-611B-9A4D-9380-7165442BFE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2709D-9398-C84B-A124-4C02F62D95AB}" type="datetimeFigureOut">
              <a:rPr lang="en-US" smtClean="0"/>
              <a:t>5/9/20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805BB-611B-9A4D-9380-7165442BFE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2709D-9398-C84B-A124-4C02F62D95AB}" type="datetimeFigureOut">
              <a:rPr lang="en-US" smtClean="0"/>
              <a:t>5/9/20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805BB-611B-9A4D-9380-7165442BFE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1682" y="450851"/>
            <a:ext cx="846083" cy="535781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450851"/>
            <a:ext cx="5943600" cy="535781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2709D-9398-C84B-A124-4C02F62D95AB}" type="datetimeFigureOut">
              <a:rPr lang="en-US" smtClean="0"/>
              <a:t>5/9/20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805BB-611B-9A4D-9380-7165442BFE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Watermar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122215" y="3200400"/>
            <a:ext cx="8021782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0813" y="3833095"/>
            <a:ext cx="4724400" cy="1209964"/>
          </a:xfrm>
        </p:spPr>
        <p:txBody>
          <a:bodyPr lIns="45720" tIns="0" rIns="45720" bIns="0" anchor="b" anchorCtr="0">
            <a:noAutofit/>
          </a:bodyPr>
          <a:lstStyle>
            <a:lvl1pPr algn="l">
              <a:lnSpc>
                <a:spcPts val="5000"/>
              </a:lnSpc>
              <a:defRPr sz="460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0813" y="5056909"/>
            <a:ext cx="4724400" cy="1156586"/>
          </a:xfrm>
        </p:spPr>
        <p:txBody>
          <a:bodyPr lIns="91440" tIns="0" rIns="45720" bIns="0">
            <a:normAutofit/>
          </a:bodyPr>
          <a:lstStyle>
            <a:lvl1pPr marL="0" indent="0" algn="l">
              <a:lnSpc>
                <a:spcPts val="2600"/>
              </a:lnSpc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98744"/>
            <a:ext cx="1981200" cy="273050"/>
          </a:xfrm>
        </p:spPr>
        <p:txBody>
          <a:bodyPr/>
          <a:lstStyle>
            <a:lvl1pPr algn="l">
              <a:defRPr sz="1100">
                <a:latin typeface="Rockwell" pitchFamily="18" charset="0"/>
              </a:defRPr>
            </a:lvl1pPr>
          </a:lstStyle>
          <a:p>
            <a:fld id="{6082709D-9398-C84B-A124-4C02F62D95AB}" type="datetimeFigureOut">
              <a:rPr lang="en-US" smtClean="0"/>
              <a:t>5/9/20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400" y="6298744"/>
            <a:ext cx="3810000" cy="27305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4856" y="6312392"/>
            <a:ext cx="685800" cy="265089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018805BB-611B-9A4D-9380-7165442BFEE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4560"/>
            <a:ext cx="7772400" cy="1362075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b="1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57016"/>
            <a:ext cx="7772400" cy="987552"/>
          </a:xfrm>
        </p:spPr>
        <p:txBody>
          <a:bodyPr vert="horz" lIns="91440" tIns="0" rIns="45720" bIns="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SzPct val="90000"/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2709D-9398-C84B-A124-4C02F62D95AB}" type="datetimeFigureOut">
              <a:rPr lang="en-US" smtClean="0"/>
              <a:t>5/9/20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805BB-611B-9A4D-9380-7165442BFEE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Watermar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712693" y="1689847"/>
            <a:ext cx="8431303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196353"/>
            <a:ext cx="5334000" cy="1362075"/>
          </a:xfrm>
        </p:spPr>
        <p:txBody>
          <a:bodyPr lIns="45720" tIns="0" rIns="45720" bIns="0" anchor="b" anchorCtr="0"/>
          <a:lstStyle>
            <a:lvl1pPr algn="l">
              <a:lnSpc>
                <a:spcPts val="5000"/>
              </a:lnSpc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60618"/>
            <a:ext cx="5334000" cy="983087"/>
          </a:xfrm>
        </p:spPr>
        <p:txBody>
          <a:bodyPr tIns="0" rIns="45720" bIns="0" anchor="t" anchorCtr="0"/>
          <a:lstStyle>
            <a:lvl1pPr marL="0" indent="0"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2709D-9398-C84B-A124-4C02F62D95AB}" type="datetimeFigureOut">
              <a:rPr lang="en-US" smtClean="0"/>
              <a:t>5/9/20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805BB-611B-9A4D-9380-7165442BFEE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2775" y="4069804"/>
            <a:ext cx="553878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1240000">
            <a:off x="654352" y="445180"/>
            <a:ext cx="5416247" cy="3630168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1240000">
            <a:off x="857677" y="632632"/>
            <a:ext cx="5009597" cy="325526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58117" y="5230906"/>
            <a:ext cx="5532958" cy="865093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2709D-9398-C84B-A124-4C02F62D95AB}" type="datetimeFigureOut">
              <a:rPr lang="en-US" smtClean="0"/>
              <a:t>5/9/20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805BB-611B-9A4D-9380-7165442BFE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2709D-9398-C84B-A124-4C02F62D95AB}" type="datetimeFigureOut">
              <a:rPr lang="en-US" smtClean="0"/>
              <a:t>5/9/20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805BB-611B-9A4D-9380-7165442BFE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326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7367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0247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6514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2709D-9398-C84B-A124-4C02F62D95AB}" type="datetimeFigureOut">
              <a:rPr lang="en-US" smtClean="0"/>
              <a:t>5/9/20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805BB-611B-9A4D-9380-7165442BFEEF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3" name="Picture 12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  <p:pic>
        <p:nvPicPr>
          <p:cNvPr id="12" name="Picture 11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4" name="Picture 13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2709D-9398-C84B-A124-4C02F62D95AB}" type="datetimeFigureOut">
              <a:rPr lang="en-US" smtClean="0"/>
              <a:t>5/9/20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805BB-611B-9A4D-9380-7165442BFEE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22" Type="http://schemas.openxmlformats.org/officeDocument/2006/relationships/image" Target="../media/image6.png"/><Relationship Id="rId23" Type="http://schemas.openxmlformats.org/officeDocument/2006/relationships/image" Target="../media/image7.png"/><Relationship Id="rId24" Type="http://schemas.openxmlformats.org/officeDocument/2006/relationships/image" Target="../media/image8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503238"/>
            <a:ext cx="7313613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735138"/>
            <a:ext cx="7313613" cy="4056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63438" y="6314461"/>
            <a:ext cx="1295400" cy="2650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6082709D-9398-C84B-A124-4C02F62D95AB}" type="datetimeFigureOut">
              <a:rPr lang="en-US" smtClean="0"/>
              <a:t>5/9/20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2607" y="6305797"/>
            <a:ext cx="3717967" cy="2592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21388" y="5476097"/>
            <a:ext cx="1483056" cy="851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</a:lstStyle>
          <a:p>
            <a:fld id="{018805BB-611B-9A4D-9380-7165442BFEE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3550" indent="-463550" algn="l" defTabSz="914400" rtl="0" eaLnBrk="1" latinLnBrk="0" hangingPunct="1">
        <a:spcBef>
          <a:spcPts val="2000"/>
        </a:spcBef>
        <a:buSzPct val="90000"/>
        <a:buFontTx/>
        <a:buBlip>
          <a:blip r:embed="rId2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SzPct val="90000"/>
        <a:buFontTx/>
        <a:buBlip>
          <a:blip r:embed="rId23"/>
        </a:buBlip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255713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7025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938338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ct val="20000"/>
        </a:spcBef>
        <a:buSzPct val="90000"/>
        <a:buFontTx/>
        <a:buBlip>
          <a:blip r:embed="rId24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ct val="20000"/>
        </a:spcBef>
        <a:buSzPct val="90000"/>
        <a:buFontTx/>
        <a:buBlip>
          <a:blip r:embed="rId23"/>
        </a:buBlip>
        <a:defRPr lang="en-US" sz="1800" kern="1200" dirty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2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2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2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2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tters-wheel-clay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2522" y="0"/>
            <a:ext cx="9276522" cy="685800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309167" y="1385334"/>
            <a:ext cx="4503529" cy="1470025"/>
          </a:xfrm>
        </p:spPr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Make Me As Clay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334325" y="3476486"/>
            <a:ext cx="4478371" cy="17526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We are the clay, and You our potter;</a:t>
            </a:r>
          </a:p>
          <a:p>
            <a:r>
              <a:rPr lang="en-US" dirty="0" smtClean="0">
                <a:solidFill>
                  <a:srgbClr val="FFFFFF"/>
                </a:solidFill>
              </a:rPr>
              <a:t>All of us are the work of Your hand.</a:t>
            </a:r>
          </a:p>
          <a:p>
            <a:r>
              <a:rPr lang="en-US" dirty="0" smtClean="0">
                <a:solidFill>
                  <a:srgbClr val="FFFFFF"/>
                </a:solidFill>
              </a:rPr>
              <a:t>                                            Isa. 64:8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61418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Idol worship—the work of men’s hands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57200" y="3557015"/>
            <a:ext cx="7772400" cy="2561072"/>
          </a:xfrm>
        </p:spPr>
        <p:txBody>
          <a:bodyPr>
            <a:normAutofit/>
          </a:bodyPr>
          <a:lstStyle/>
          <a:p>
            <a:r>
              <a:rPr lang="en-US" dirty="0" smtClean="0"/>
              <a:t>2 Kings 19:18; 22:17</a:t>
            </a:r>
          </a:p>
          <a:p>
            <a:r>
              <a:rPr lang="en-US" dirty="0" smtClean="0"/>
              <a:t>2 Chron. 32:19</a:t>
            </a:r>
          </a:p>
          <a:p>
            <a:r>
              <a:rPr lang="en-US" dirty="0" smtClean="0"/>
              <a:t>Isa. 2:8; 17:8; 37:19</a:t>
            </a:r>
          </a:p>
          <a:p>
            <a:r>
              <a:rPr lang="en-US" dirty="0" smtClean="0"/>
              <a:t>Jer. 25:6-7,14; 32:30</a:t>
            </a:r>
          </a:p>
          <a:p>
            <a:r>
              <a:rPr lang="en-US" dirty="0" smtClean="0"/>
              <a:t>Hos. 14:3</a:t>
            </a:r>
          </a:p>
          <a:p>
            <a:r>
              <a:rPr lang="en-US" dirty="0" smtClean="0"/>
              <a:t>Micah 5:13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34052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63865"/>
            <a:ext cx="7772400" cy="1362075"/>
          </a:xfrm>
        </p:spPr>
        <p:txBody>
          <a:bodyPr/>
          <a:lstStyle/>
          <a:p>
            <a:r>
              <a:rPr lang="en-US" dirty="0" smtClean="0"/>
              <a:t>Psa. 115:4; 135:15-18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57015"/>
            <a:ext cx="7772400" cy="2229767"/>
          </a:xfrm>
        </p:spPr>
        <p:txBody>
          <a:bodyPr>
            <a:noAutofit/>
          </a:bodyPr>
          <a:lstStyle/>
          <a:p>
            <a:r>
              <a:rPr lang="en-US" sz="3200" dirty="0" smtClean="0"/>
              <a:t>Those who make them will become like them.</a:t>
            </a:r>
          </a:p>
          <a:p>
            <a:endParaRPr lang="en-US" sz="3200" dirty="0"/>
          </a:p>
          <a:p>
            <a:r>
              <a:rPr lang="en-US" sz="3200" dirty="0" smtClean="0"/>
              <a:t>Blind and Deaf!!!!!!!!!!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0339337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otters-wheel-clay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88" y="0"/>
            <a:ext cx="9146088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84696" y="938696"/>
            <a:ext cx="8393444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FFFF"/>
                </a:solidFill>
              </a:rPr>
              <a:t>We are God’s workmanship created in Christ Jesus</a:t>
            </a:r>
          </a:p>
          <a:p>
            <a:r>
              <a:rPr lang="en-US" sz="3200" dirty="0">
                <a:solidFill>
                  <a:srgbClr val="FFFFFF"/>
                </a:solidFill>
              </a:rPr>
              <a:t> </a:t>
            </a:r>
            <a:r>
              <a:rPr lang="en-US" sz="3200" dirty="0" smtClean="0">
                <a:solidFill>
                  <a:srgbClr val="FFFFFF"/>
                </a:solidFill>
              </a:rPr>
              <a:t>                              for good works, which God</a:t>
            </a:r>
          </a:p>
          <a:p>
            <a:r>
              <a:rPr lang="en-US" sz="3200" dirty="0">
                <a:solidFill>
                  <a:srgbClr val="FFFFFF"/>
                </a:solidFill>
              </a:rPr>
              <a:t> </a:t>
            </a:r>
            <a:r>
              <a:rPr lang="en-US" sz="3200" dirty="0" smtClean="0">
                <a:solidFill>
                  <a:srgbClr val="FFFFFF"/>
                </a:solidFill>
              </a:rPr>
              <a:t>                             prepared beforehand so that we</a:t>
            </a:r>
          </a:p>
          <a:p>
            <a:r>
              <a:rPr lang="en-US" sz="3200" dirty="0">
                <a:solidFill>
                  <a:srgbClr val="FFFFFF"/>
                </a:solidFill>
              </a:rPr>
              <a:t> </a:t>
            </a:r>
            <a:r>
              <a:rPr lang="en-US" sz="3200" dirty="0" smtClean="0">
                <a:solidFill>
                  <a:srgbClr val="FFFFFF"/>
                </a:solidFill>
              </a:rPr>
              <a:t>                              would walk in them.</a:t>
            </a:r>
          </a:p>
          <a:p>
            <a:endParaRPr lang="en-US" sz="3200" dirty="0">
              <a:solidFill>
                <a:srgbClr val="FFFFFF"/>
              </a:solidFill>
            </a:endParaRPr>
          </a:p>
          <a:p>
            <a:r>
              <a:rPr lang="en-US" sz="3200" dirty="0" smtClean="0">
                <a:solidFill>
                  <a:srgbClr val="FFFFFF"/>
                </a:solidFill>
              </a:rPr>
              <a:t>                                                        Eph. 2:10</a:t>
            </a:r>
            <a:endParaRPr lang="en-US" sz="32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01929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otters-wheel-clay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88" y="0"/>
            <a:ext cx="9146088" cy="676965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47407" y="309218"/>
            <a:ext cx="7745029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FFFF"/>
                </a:solidFill>
              </a:rPr>
              <a:t>“Make me as clay in the potter’s hand.</a:t>
            </a:r>
          </a:p>
          <a:p>
            <a:r>
              <a:rPr lang="en-US" sz="3200" dirty="0">
                <a:solidFill>
                  <a:srgbClr val="FFFFFF"/>
                </a:solidFill>
              </a:rPr>
              <a:t> </a:t>
            </a:r>
            <a:r>
              <a:rPr lang="en-US" sz="3200" dirty="0" smtClean="0">
                <a:solidFill>
                  <a:srgbClr val="FFFFFF"/>
                </a:solidFill>
              </a:rPr>
              <a:t>   Mold me; make me, as You’d have me be.</a:t>
            </a:r>
          </a:p>
          <a:p>
            <a:r>
              <a:rPr lang="en-US" sz="3200" dirty="0" smtClean="0">
                <a:solidFill>
                  <a:srgbClr val="FFFFFF"/>
                </a:solidFill>
              </a:rPr>
              <a:t>Though marred by sin, take full command and</a:t>
            </a:r>
          </a:p>
          <a:p>
            <a:r>
              <a:rPr lang="en-US" sz="3200" dirty="0" smtClean="0">
                <a:solidFill>
                  <a:srgbClr val="FFFFFF"/>
                </a:solidFill>
              </a:rPr>
              <a:t>make me as clay in the potter’s hand.”</a:t>
            </a:r>
          </a:p>
          <a:p>
            <a:endParaRPr lang="en-US" sz="3200" dirty="0">
              <a:solidFill>
                <a:srgbClr val="FFFFFF"/>
              </a:solidFill>
            </a:endParaRPr>
          </a:p>
          <a:p>
            <a:r>
              <a:rPr lang="en-US" sz="3200" dirty="0" smtClean="0">
                <a:solidFill>
                  <a:srgbClr val="FFFFFF"/>
                </a:solidFill>
              </a:rPr>
              <a:t>                                           </a:t>
            </a:r>
            <a:endParaRPr lang="en-US" sz="3200" dirty="0">
              <a:solidFill>
                <a:srgbClr val="FFFFFF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521739" y="3114261"/>
            <a:ext cx="28619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Mr. and Mrs. Clyde Williams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3011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tters-wheel-clay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522" y="4551845"/>
            <a:ext cx="3014870" cy="222885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Israel was the work of God’s hands</a:t>
            </a:r>
            <a:endParaRPr lang="en-US" sz="40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Isa. 64—praise, sin, salvation, appeal</a:t>
            </a:r>
          </a:p>
          <a:p>
            <a:r>
              <a:rPr lang="en-US" dirty="0" smtClean="0"/>
              <a:t>Isa. 65—God’s response</a:t>
            </a:r>
          </a:p>
          <a:p>
            <a:pPr lvl="1"/>
            <a:r>
              <a:rPr lang="en-US" dirty="0" smtClean="0"/>
              <a:t>“Behold, I create new heavens and a new earth; and the former things will not be remembered or come to mind.  But be glad and rejoice forever in what I create; for behold, I create Jerusalem for rejoicing and her people for gladness.”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17974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tters-wheel-clay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522" y="4551845"/>
            <a:ext cx="3014870" cy="222885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4400" dirty="0" smtClean="0"/>
              <a:t>Isa. 65:2-7</a:t>
            </a:r>
            <a:endParaRPr lang="en-US" sz="4400" dirty="0"/>
          </a:p>
        </p:txBody>
      </p:sp>
      <p:sp>
        <p:nvSpPr>
          <p:cNvPr id="6" name="TextBox 5"/>
          <p:cNvSpPr txBox="1"/>
          <p:nvPr/>
        </p:nvSpPr>
        <p:spPr>
          <a:xfrm>
            <a:off x="1082261" y="1700696"/>
            <a:ext cx="7845417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“I have spread out My hands all day long to a rebellious people,</a:t>
            </a:r>
          </a:p>
          <a:p>
            <a:r>
              <a:rPr lang="en-US" sz="2400" dirty="0" smtClean="0"/>
              <a:t>who walk in the way which is not good, following their own</a:t>
            </a:r>
          </a:p>
          <a:p>
            <a:r>
              <a:rPr lang="en-US" sz="2400" dirty="0" smtClean="0"/>
              <a:t>thoughts, a people who continually provoke Me to My face,</a:t>
            </a:r>
          </a:p>
          <a:p>
            <a:r>
              <a:rPr lang="en-US" sz="2400" dirty="0" smtClean="0"/>
              <a:t>offering sacrifices in gardens and burning incense on bricks;</a:t>
            </a:r>
          </a:p>
          <a:p>
            <a:r>
              <a:rPr lang="en-US" sz="2400" dirty="0" smtClean="0"/>
              <a:t>who sit among graves and spend the night in secret places; </a:t>
            </a:r>
          </a:p>
          <a:p>
            <a:r>
              <a:rPr lang="en-US" sz="2400" dirty="0" smtClean="0"/>
              <a:t>who eat swine’s flesh, and the broth of unclean meat is in </a:t>
            </a:r>
          </a:p>
          <a:p>
            <a:r>
              <a:rPr lang="en-US" sz="2400" dirty="0" smtClean="0"/>
              <a:t>their pots . . . I will repay . . . both their own iniquities and the </a:t>
            </a:r>
            <a:endParaRPr lang="en-US" sz="2400" dirty="0"/>
          </a:p>
          <a:p>
            <a:r>
              <a:rPr lang="en-US" sz="2400" dirty="0" smtClean="0"/>
              <a:t>                            iniquities of their fathers together . . . </a:t>
            </a:r>
            <a:endParaRPr lang="en-US" sz="2400" dirty="0"/>
          </a:p>
          <a:p>
            <a:r>
              <a:rPr lang="en-US" sz="2400" dirty="0" smtClean="0"/>
              <a:t>                             because they have burned incense on the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                       mountains and scorned Me on the hills.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996041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tters-wheel-clay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2522" y="0"/>
            <a:ext cx="9276522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278782" y="410409"/>
            <a:ext cx="28307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solidFill>
                  <a:srgbClr val="FFFFFF"/>
                </a:solidFill>
              </a:rPr>
              <a:t>Jeremiah 18</a:t>
            </a:r>
            <a:endParaRPr lang="en-US" sz="4400" dirty="0">
              <a:solidFill>
                <a:srgbClr val="FFFFFF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16783" y="2658957"/>
            <a:ext cx="433426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FFFF"/>
                </a:solidFill>
              </a:rPr>
              <a:t>The vessel that he was making was spoiled, so he made it into another vessel, as it pleased the </a:t>
            </a:r>
          </a:p>
          <a:p>
            <a:r>
              <a:rPr lang="en-US" sz="3200" dirty="0" smtClean="0">
                <a:solidFill>
                  <a:srgbClr val="FFFFFF"/>
                </a:solidFill>
              </a:rPr>
              <a:t>potter to make.</a:t>
            </a:r>
          </a:p>
        </p:txBody>
      </p:sp>
    </p:spTree>
    <p:extLst>
      <p:ext uri="{BB962C8B-B14F-4D97-AF65-F5344CB8AC3E}">
        <p14:creationId xmlns:p14="http://schemas.microsoft.com/office/powerpoint/2010/main" val="517499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tters-wheel-clay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0609" y="3753204"/>
            <a:ext cx="5433391" cy="3104795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God Redeems Those Who Return</a:t>
            </a:r>
            <a:endParaRPr lang="en-US" sz="40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He creates for His glory </a:t>
            </a:r>
            <a:r>
              <a:rPr lang="mr-IN" dirty="0" smtClean="0"/>
              <a:t>–</a:t>
            </a:r>
            <a:r>
              <a:rPr lang="en-US" dirty="0" smtClean="0"/>
              <a:t> Isa. 43:7</a:t>
            </a:r>
          </a:p>
          <a:p>
            <a:r>
              <a:rPr lang="en-US" dirty="0" smtClean="0"/>
              <a:t>These He forms for Himself </a:t>
            </a:r>
            <a:r>
              <a:rPr lang="mr-IN" dirty="0" smtClean="0"/>
              <a:t>–</a:t>
            </a:r>
            <a:r>
              <a:rPr lang="en-US" dirty="0" smtClean="0"/>
              <a:t> Isa. 43:21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42203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Idols are the works of men’s hands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6792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God Predicted Their Idolatry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Deut. 4:28 </a:t>
            </a:r>
            <a:r>
              <a:rPr lang="mr-IN" dirty="0" smtClean="0"/>
              <a:t>–</a:t>
            </a:r>
            <a:r>
              <a:rPr lang="en-US" dirty="0" smtClean="0"/>
              <a:t> “You will serve gods, the work of men’s hands, wood and stone, which neither see nor hear nor eat or smell.”</a:t>
            </a:r>
          </a:p>
          <a:p>
            <a:r>
              <a:rPr lang="en-US" dirty="0" smtClean="0"/>
              <a:t>Deut. 27:15— “Cursed is the man who makes an idol . . . the work of the hands of the craftsman.”</a:t>
            </a:r>
          </a:p>
          <a:p>
            <a:r>
              <a:rPr lang="en-US" dirty="0" smtClean="0"/>
              <a:t>Deut. 31:29</a:t>
            </a:r>
            <a:r>
              <a:rPr lang="mr-IN" dirty="0" smtClean="0"/>
              <a:t>–</a:t>
            </a:r>
            <a:r>
              <a:rPr lang="en-US" dirty="0" smtClean="0"/>
              <a:t> “After my death you will . . . provoke Him to anger with the work of your hands.”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67350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essence of self-made religion is to devise within your own heart a plan for worship and then to make with your own hands gods to worship.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76583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Self-made Religion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Solomon</a:t>
            </a:r>
          </a:p>
          <a:p>
            <a:r>
              <a:rPr lang="en-US" dirty="0" err="1" smtClean="0"/>
              <a:t>Jereboam</a:t>
            </a:r>
            <a:endParaRPr lang="en-US" dirty="0" smtClean="0"/>
          </a:p>
          <a:p>
            <a:r>
              <a:rPr lang="en-US" dirty="0" err="1" smtClean="0"/>
              <a:t>Baasha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74463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Inkwell">
  <a:themeElements>
    <a:clrScheme name="Inkwell">
      <a:dk1>
        <a:sysClr val="windowText" lastClr="000000"/>
      </a:dk1>
      <a:lt1>
        <a:sysClr val="window" lastClr="FFFFFF"/>
      </a:lt1>
      <a:dk2>
        <a:srgbClr val="584D2E"/>
      </a:dk2>
      <a:lt2>
        <a:srgbClr val="EFE7C3"/>
      </a:lt2>
      <a:accent1>
        <a:srgbClr val="860908"/>
      </a:accent1>
      <a:accent2>
        <a:srgbClr val="4A0505"/>
      </a:accent2>
      <a:accent3>
        <a:srgbClr val="7A500A"/>
      </a:accent3>
      <a:accent4>
        <a:srgbClr val="C47810"/>
      </a:accent4>
      <a:accent5>
        <a:srgbClr val="827752"/>
      </a:accent5>
      <a:accent6>
        <a:srgbClr val="B5BB83"/>
      </a:accent6>
      <a:hlink>
        <a:srgbClr val="C47810"/>
      </a:hlink>
      <a:folHlink>
        <a:srgbClr val="F0A43A"/>
      </a:folHlink>
    </a:clrScheme>
    <a:fontScheme name="Inkwell">
      <a:maj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Inkwel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satMod val="15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381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  <a:softEdge rad="25400"/>
          </a:effectLst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Inkwell.thmx</Template>
  <TotalTime>77</TotalTime>
  <Words>593</Words>
  <Application>Microsoft Macintosh PowerPoint</Application>
  <PresentationFormat>On-screen Show (4:3)</PresentationFormat>
  <Paragraphs>59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Inkwell</vt:lpstr>
      <vt:lpstr>Make Me As Clay</vt:lpstr>
      <vt:lpstr>Israel was the work of God’s hands</vt:lpstr>
      <vt:lpstr>Isa. 65:2-7</vt:lpstr>
      <vt:lpstr>PowerPoint Presentation</vt:lpstr>
      <vt:lpstr>God Redeems Those Who Return</vt:lpstr>
      <vt:lpstr>Idols are the works of men’s hands</vt:lpstr>
      <vt:lpstr>God Predicted Their Idolatry</vt:lpstr>
      <vt:lpstr>The essence of self-made religion is to devise within your own heart a plan for worship and then to make with your own hands gods to worship.</vt:lpstr>
      <vt:lpstr>Self-made Religion</vt:lpstr>
      <vt:lpstr>Idol worship—the work of men’s hands</vt:lpstr>
      <vt:lpstr>Psa. 115:4; 135:15-18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Make Me As Clay</dc:title>
  <dc:creator>Microsoft Office User</dc:creator>
  <cp:lastModifiedBy>Microsoft Office User</cp:lastModifiedBy>
  <cp:revision>8</cp:revision>
  <cp:lastPrinted>2020-05-09T15:42:56Z</cp:lastPrinted>
  <dcterms:created xsi:type="dcterms:W3CDTF">2020-05-09T14:25:10Z</dcterms:created>
  <dcterms:modified xsi:type="dcterms:W3CDTF">2020-05-09T15:43:08Z</dcterms:modified>
</cp:coreProperties>
</file>