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00"/>
    <a:srgbClr val="4D2403"/>
    <a:srgbClr val="190C01"/>
    <a:srgbClr val="642F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06" d="100"/>
          <a:sy n="106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C98E91A-C5B1-40E7-8E86-C1E793B83E3D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52025B9-9088-4ADD-B8D6-69A010A9F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It has been said that we learn to pray by praying.  This is not true according to Luke 11:1 where a disciple said to Jesus: “Lord, teach us to pray, as John taught his disciples”.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Do you think these disciples had been praying before this? Certainly.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But in their observation of Jesus and John, they realized their was something lacking in their prayers and they wanted instruction.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We are no different today in our need to be taught how to pray and what to pray for.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In the parallel account recorded in Matt 6, after making some observations of prayers by hypocritical people, Jesus gave His disciples some instructions for prayer in Matt.6:5-13 (cf Lk.11:1-4).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instructions for prayer that Jesus taught His disciples is said to have Four components: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Adoration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Confession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Thanksgiving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Supplication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We can remember this by using the acrostic ACTS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198E41-59EF-46C7-BB03-00AB08E273D6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96881C-5185-4B84-9BA6-031F75AA461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B23E2F-F292-4FF0-82D6-3BFE5F16761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369A3F-93C4-4F1A-BCAF-34173B4C610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416136-0EE0-4D6E-84E8-873D58C78B6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2C71B-4372-4906-BAB1-7493B5A4C8B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75A08C-8A00-4A74-BADC-4F046BFAB9A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Heavenly Father, we thank you tonight for all your blessings.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Heavenly father, we thank you tonight</a:t>
            </a:r>
            <a:br>
              <a:rPr lang="en-US" sz="1000" smtClean="0"/>
            </a:br>
            <a:r>
              <a:rPr lang="en-US" sz="1000" smtClean="0"/>
              <a:t>For all your blessings</a:t>
            </a:r>
            <a:br>
              <a:rPr lang="en-US" sz="1000" smtClean="0"/>
            </a:br>
            <a:r>
              <a:rPr lang="en-US" sz="1000" smtClean="0"/>
              <a:t>You said, “In all things give thanks”</a:t>
            </a:r>
            <a:br>
              <a:rPr lang="en-US" sz="1000" smtClean="0"/>
            </a:br>
            <a:r>
              <a:rPr lang="en-US" sz="1000" smtClean="0"/>
              <a:t>So we wanna thank you tonight</a:t>
            </a:r>
            <a:br>
              <a:rPr lang="en-US" sz="1000" smtClean="0"/>
            </a:br>
            <a:r>
              <a:rPr lang="en-US" sz="1000" smtClean="0"/>
              <a:t>For these mighty machines</a:t>
            </a:r>
            <a:br>
              <a:rPr lang="en-US" sz="1000" smtClean="0"/>
            </a:br>
            <a:r>
              <a:rPr lang="en-US" sz="1000" smtClean="0"/>
              <a:t>That you’ve brought before us</a:t>
            </a:r>
            <a:br>
              <a:rPr lang="en-US" sz="1000" smtClean="0"/>
            </a:br>
            <a:r>
              <a:rPr lang="en-US" sz="1000" smtClean="0"/>
              <a:t>Thank you for the Dodges and the Toyotas</a:t>
            </a:r>
            <a:br>
              <a:rPr lang="en-US" sz="1000" smtClean="0"/>
            </a:br>
            <a:r>
              <a:rPr lang="en-US" sz="1000" smtClean="0"/>
              <a:t>Thank you for the Fords</a:t>
            </a:r>
            <a:br>
              <a:rPr lang="en-US" sz="1000" smtClean="0"/>
            </a:br>
            <a:r>
              <a:rPr lang="en-US" sz="1000" smtClean="0"/>
              <a:t>And most of all we thank you for</a:t>
            </a:r>
            <a:br>
              <a:rPr lang="en-US" sz="1000" smtClean="0"/>
            </a:br>
            <a:r>
              <a:rPr lang="en-US" sz="1000" smtClean="0"/>
              <a:t>Roush and Yates partnering</a:t>
            </a:r>
            <a:br>
              <a:rPr lang="en-US" sz="1000" smtClean="0"/>
            </a:br>
            <a:r>
              <a:rPr lang="en-US" sz="1000" smtClean="0"/>
              <a:t>To give us the power that we see before us tonight</a:t>
            </a:r>
            <a:br>
              <a:rPr lang="en-US" sz="1000" smtClean="0"/>
            </a:br>
            <a:r>
              <a:rPr lang="en-US" sz="1000" smtClean="0"/>
              <a:t>Thank you for GM performance technology and R07 engines</a:t>
            </a:r>
            <a:br>
              <a:rPr lang="en-US" sz="1000" smtClean="0"/>
            </a:br>
            <a:r>
              <a:rPr lang="en-US" sz="1000" smtClean="0"/>
              <a:t>Thank you for Sunoco racing fuel and Goodyear tires</a:t>
            </a:r>
            <a:br>
              <a:rPr lang="en-US" sz="1000" smtClean="0"/>
            </a:br>
            <a:r>
              <a:rPr lang="en-US" sz="1000" smtClean="0"/>
              <a:t>That bring performance and power to the track</a:t>
            </a:r>
            <a:br>
              <a:rPr lang="en-US" sz="1000" smtClean="0"/>
            </a:br>
            <a:r>
              <a:rPr lang="en-US" sz="1000" smtClean="0"/>
              <a:t>Lord I wanna thank you for my smoking hot wife tonight</a:t>
            </a:r>
            <a:br>
              <a:rPr lang="en-US" sz="1000" smtClean="0"/>
            </a:br>
            <a:r>
              <a:rPr lang="en-US" sz="1000" smtClean="0"/>
              <a:t>Lisa</a:t>
            </a:r>
            <a:br>
              <a:rPr lang="en-US" sz="1000" smtClean="0"/>
            </a:br>
            <a:r>
              <a:rPr lang="en-US" sz="1000" smtClean="0"/>
              <a:t>My two children Eli and Emma</a:t>
            </a:r>
            <a:br>
              <a:rPr lang="en-US" sz="1000" smtClean="0"/>
            </a:br>
            <a:r>
              <a:rPr lang="en-US" sz="1000" smtClean="0"/>
              <a:t>Or as we like to call them</a:t>
            </a:r>
            <a:br>
              <a:rPr lang="en-US" sz="1000" smtClean="0"/>
            </a:br>
            <a:r>
              <a:rPr lang="en-US" sz="1000" smtClean="0"/>
              <a:t>“The Little E’s”</a:t>
            </a:r>
            <a:br>
              <a:rPr lang="en-US" sz="1000" smtClean="0"/>
            </a:br>
            <a:r>
              <a:rPr lang="en-US" sz="1000" smtClean="0"/>
              <a:t>Lord I pray you to bless the drivers and use them tonight</a:t>
            </a:r>
            <a:br>
              <a:rPr lang="en-US" sz="1000" smtClean="0"/>
            </a:br>
            <a:r>
              <a:rPr lang="en-US" sz="1000" smtClean="0"/>
              <a:t>May them put on a performance</a:t>
            </a:r>
            <a:br>
              <a:rPr lang="en-US" sz="1000" smtClean="0"/>
            </a:br>
            <a:r>
              <a:rPr lang="en-US" sz="1000" smtClean="0"/>
              <a:t>Worthy of this great track</a:t>
            </a:r>
            <a:br>
              <a:rPr lang="en-US" sz="1000" smtClean="0"/>
            </a:br>
            <a:r>
              <a:rPr lang="en-US" sz="1000" smtClean="0"/>
              <a:t>In Jesus name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Boogity Boogity Boogity AMEN</a:t>
            </a:r>
            <a:br>
              <a:rPr lang="en-US" sz="1000" smtClean="0"/>
            </a:br>
            <a:r>
              <a:rPr lang="en-US" sz="1000" smtClean="0"/>
              <a:t>Boogity Boogity Boogity AMEN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Prayed by “Pastor” Joe Nelms before a Nascar race in July 2011</a:t>
            </a:r>
            <a:br>
              <a:rPr lang="en-US" sz="1000" smtClean="0"/>
            </a:br>
            <a:r>
              <a:rPr lang="en-US" sz="1000" smtClean="0"/>
              <a:t>Source: LYBIO.net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916AD-8B06-4011-9BDF-1D711AEFD2A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40C3F-7346-424E-BF78-91B233FF431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B76D-25E9-48C3-8A91-9BE054AAF5C3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9F02-1050-4847-A322-B47E5E344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B4A2-BA30-4780-8B16-55B75CA99021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5D9BF-3BDB-43D6-B805-815AAD990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EC17-EB4C-4FB5-A2E7-B934C1A8411E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6DCD-A0FA-4B47-BA2A-77FCFD7B2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6596-3D24-45F9-9B41-8C552CE5D90C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D30-51F5-406F-9B3A-1A69FAF03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D0EC0-7019-47F1-B3AD-5DFB91D17B0C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FFF0-776B-4F5F-B299-C5AF5F54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60779-4048-43AE-B79D-BF9BB0F914E6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B0DF-329A-4C60-9305-27DA45B96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25D0-0239-4B1D-82BC-4B21467976F5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94A2-CD96-45CA-874D-622427D2C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3C75-8C57-4B33-80E6-B53BEEA31D15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7F21-2CAF-4333-A8FD-6D211A2C4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D942-D0A4-481D-8202-0AB84585CC51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2C16-5705-4662-9C81-325510010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E7EF-6F48-44F7-9FC3-4042767524E7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CEA5-5CC5-4129-ADA8-5775C4B0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3371-994C-4FF3-A098-61376A31ED56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D8C72-5FC1-45B2-B0CB-580D11C9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C968-5E18-48DC-9EDA-92CF9DECD312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44C4-FE95-4B25-B108-F38D79709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E763F-8C9B-490A-8E68-34578C59CDA1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1E07E-4EC3-43CB-9BB4-679D80379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82795-4B1F-486B-AC56-528EE300E079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AF18-CADC-46B2-8F4A-4B53895AA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52A86-B83B-4745-BD41-C18A042FB162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37F8F-5EC3-4DB0-8A81-C6E2CEF1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FCD8-7EB9-42C0-8D03-B2D850664162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A270-9DC7-403A-915C-26CDB109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AACA-0A2F-47B5-A1BE-9A37A5AE6FF1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D995-D2A1-427E-A533-D68E91F8B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6251-8A95-435C-8902-3506140BEDF4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457D-0F40-4338-A407-FC1FE939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6F2C-9F6E-40C5-82C7-B80E51E35D25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74F8-B244-4C71-B3EB-12CB400E2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DB68C-C3AD-47F9-ADD9-50D72154314A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D91F-6254-45F5-A09D-5E4B9257B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2F713-E878-4DC9-871C-4FC32947975B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6345-050D-4BF2-A870-D55BA1EC6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ADAF-928D-40AD-A416-C24B1C37AA03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FAEA-AE25-4F30-8705-B4973BD4C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bright="-20000" contras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72E456C-377D-4A01-837D-861AC39A605F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2BC2467-1E86-4346-A259-BF9E7E1DE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DD386B-8331-4FE3-BF1E-16E4A2052D47}" type="datetimeFigureOut">
              <a:rPr lang="en-US"/>
              <a:pPr>
                <a:defRPr/>
              </a:pPr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9331791-6059-4A32-B6AA-8C43B02F3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5"/>
          <p:cNvSpPr>
            <a:spLocks noGrp="1"/>
          </p:cNvSpPr>
          <p:nvPr>
            <p:ph type="body" idx="1"/>
          </p:nvPr>
        </p:nvSpPr>
        <p:spPr>
          <a:xfrm>
            <a:off x="762000" y="4114800"/>
            <a:ext cx="5943600" cy="1219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Have you ever experienced a loss for words when trying to pray to God?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1676400"/>
            <a:ext cx="83058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There are many blessings that come from prayer, yet the Bible is clear that not all who pray receive these blessings.</a:t>
            </a:r>
          </a:p>
          <a:p>
            <a:endParaRPr lang="en-US" sz="2800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 b="1" i="1" dirty="0">
                <a:latin typeface="Calibri" pitchFamily="34" charset="0"/>
              </a:rPr>
              <a:t>“One who turns his ear away from hearing the law, even his prayer shall be an abomination.” Prov.28:9</a:t>
            </a:r>
          </a:p>
          <a:p>
            <a:endParaRPr lang="en-US" sz="2800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 b="1" dirty="0">
                <a:effectLst>
                  <a:glow rad="101600">
                    <a:schemeClr val="accent6">
                      <a:lumMod val="75000"/>
                      <a:alpha val="60000"/>
                    </a:schemeClr>
                  </a:glow>
                </a:effectLst>
                <a:latin typeface="Calibri" pitchFamily="34" charset="0"/>
              </a:rPr>
              <a:t>If we will not listen </a:t>
            </a:r>
            <a:r>
              <a:rPr lang="en-US" sz="2800" b="1" dirty="0">
                <a:latin typeface="Calibri" pitchFamily="34" charset="0"/>
              </a:rPr>
              <a:t>to God, why should He listen to us?</a:t>
            </a:r>
          </a:p>
          <a:p>
            <a:pPr>
              <a:buFont typeface="Arial" charset="0"/>
              <a:buChar char="•"/>
            </a:pPr>
            <a:r>
              <a:rPr lang="en-US" sz="2800" b="1" dirty="0"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itchFamily="34" charset="0"/>
              </a:rPr>
              <a:t>If we reject </a:t>
            </a:r>
            <a:r>
              <a:rPr lang="en-US" sz="2800" b="1" dirty="0">
                <a:latin typeface="Calibri" pitchFamily="34" charset="0"/>
              </a:rPr>
              <a:t>God’s plan for forgiveness, can we expect   Him to save us?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438400" y="5334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>
                <a:latin typeface="Calibri" pitchFamily="34" charset="0"/>
              </a:rPr>
              <a:t>FINAL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3008313" cy="1162050"/>
          </a:xfrm>
        </p:spPr>
        <p:txBody>
          <a:bodyPr/>
          <a:lstStyle/>
          <a:p>
            <a:pPr eaLnBrk="1" hangingPunct="1"/>
            <a:r>
              <a:rPr lang="en-US" sz="4800" smtClean="0"/>
              <a:t>PRAYER 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7600" y="1524000"/>
            <a:ext cx="5187950" cy="4953000"/>
          </a:xfrm>
        </p:spPr>
        <p:txBody>
          <a:bodyPr/>
          <a:lstStyle/>
          <a:p>
            <a:pPr eaLnBrk="1" hangingPunct="1"/>
            <a:r>
              <a:rPr lang="en-US" b="1" dirty="0" smtClean="0"/>
              <a:t>Adoration -</a:t>
            </a:r>
            <a:r>
              <a:rPr lang="en-US" sz="2400" b="1" dirty="0" smtClean="0"/>
              <a:t>respect, reverence, to exalt, glorify</a:t>
            </a:r>
          </a:p>
          <a:p>
            <a:pPr lvl="1" eaLnBrk="1" hangingPunct="1"/>
            <a:r>
              <a:rPr lang="en-US" sz="2400" b="1" dirty="0" smtClean="0"/>
              <a:t>Begin by addressing God (Mt6:9)</a:t>
            </a:r>
          </a:p>
          <a:p>
            <a:pPr lvl="1" eaLnBrk="1" hangingPunct="1"/>
            <a:r>
              <a:rPr lang="en-US" sz="2400" b="1" dirty="0" smtClean="0"/>
              <a:t>Express reverence to God (Mt6:9)</a:t>
            </a:r>
          </a:p>
          <a:p>
            <a:pPr lvl="2" eaLnBrk="1" hangingPunct="1"/>
            <a:r>
              <a:rPr lang="en-US" sz="2000" b="1" dirty="0" smtClean="0"/>
              <a:t>David in 1Chr.29:10-13</a:t>
            </a:r>
          </a:p>
          <a:p>
            <a:pPr lvl="1" eaLnBrk="1" hangingPunct="1"/>
            <a:r>
              <a:rPr lang="en-US" sz="2400" b="1" dirty="0" smtClean="0"/>
              <a:t>“…Holy and awesome is His name…” Psa.111:9</a:t>
            </a:r>
          </a:p>
          <a:p>
            <a:pPr lvl="1" eaLnBrk="1" hangingPunct="1"/>
            <a:r>
              <a:rPr lang="en-US" sz="2400" b="1" dirty="0" smtClean="0"/>
              <a:t>We show this adoration to God in prayer because we understand that we are not equal with Him.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124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8862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1" u="sng" dirty="0" smtClean="0"/>
              <a:t>A</a:t>
            </a:r>
            <a:r>
              <a:rPr lang="en-US" sz="3600" dirty="0" smtClean="0"/>
              <a:t>doration</a:t>
            </a:r>
          </a:p>
          <a:p>
            <a:pPr eaLnBrk="1" hangingPunct="1"/>
            <a:r>
              <a:rPr lang="en-US" sz="3600" b="1" u="sng" dirty="0" smtClean="0"/>
              <a:t>C</a:t>
            </a:r>
            <a:endParaRPr lang="en-US" sz="3600" dirty="0" smtClean="0"/>
          </a:p>
          <a:p>
            <a:pPr eaLnBrk="1" hangingPunct="1"/>
            <a:r>
              <a:rPr lang="en-US" sz="3600" b="1" u="sng" dirty="0" smtClean="0"/>
              <a:t>T</a:t>
            </a:r>
            <a:endParaRPr lang="en-US" sz="3600" dirty="0" smtClean="0"/>
          </a:p>
          <a:p>
            <a:pPr eaLnBrk="1" hangingPunct="1"/>
            <a:r>
              <a:rPr lang="en-US" sz="3600" b="1" u="sng" dirty="0" smtClean="0"/>
              <a:t>S</a:t>
            </a:r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PRAYER 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1400" y="1447800"/>
            <a:ext cx="5187950" cy="4832350"/>
          </a:xfrm>
        </p:spPr>
        <p:txBody>
          <a:bodyPr/>
          <a:lstStyle/>
          <a:p>
            <a:pPr eaLnBrk="1" hangingPunct="1"/>
            <a:r>
              <a:rPr lang="en-US" b="1" smtClean="0"/>
              <a:t>Confession </a:t>
            </a:r>
            <a:r>
              <a:rPr lang="en-US" sz="2400" b="1" smtClean="0"/>
              <a:t>–to admit, acknowledgement, to declare</a:t>
            </a:r>
          </a:p>
          <a:p>
            <a:pPr lvl="1" eaLnBrk="1" hangingPunct="1"/>
            <a:r>
              <a:rPr lang="en-US" sz="2400" b="1" smtClean="0"/>
              <a:t>Confession of sin Mt6:12</a:t>
            </a:r>
          </a:p>
          <a:p>
            <a:pPr lvl="1" eaLnBrk="1" hangingPunct="1"/>
            <a:r>
              <a:rPr lang="en-US" sz="2400" b="1" smtClean="0"/>
              <a:t>One who never admits his sin can never have forgiveness</a:t>
            </a:r>
          </a:p>
          <a:p>
            <a:pPr lvl="2" eaLnBrk="1" hangingPunct="1"/>
            <a:r>
              <a:rPr lang="en-US" b="1" smtClean="0"/>
              <a:t>Prov.28:13; 1Jn1:6-10)</a:t>
            </a:r>
          </a:p>
          <a:p>
            <a:pPr lvl="1" eaLnBrk="1" hangingPunct="1">
              <a:buFontTx/>
              <a:buChar char="-"/>
            </a:pPr>
            <a:r>
              <a:rPr lang="en-US" sz="2400" b="1" smtClean="0"/>
              <a:t>“Confession of sin is an expression of one’s will bending &amp; blending with God &amp; His word.” (Camp) </a:t>
            </a:r>
          </a:p>
          <a:p>
            <a:pPr lvl="2" eaLnBrk="1" hangingPunct="1">
              <a:buFontTx/>
              <a:buChar char="-"/>
            </a:pPr>
            <a:r>
              <a:rPr lang="en-US" b="1" smtClean="0"/>
              <a:t>Psa.51:1-13</a:t>
            </a:r>
          </a:p>
        </p:txBody>
      </p:sp>
      <p:sp>
        <p:nvSpPr>
          <p:cNvPr id="6148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1" u="sng" dirty="0" smtClean="0">
                <a:effectLst/>
              </a:rPr>
              <a:t>A</a:t>
            </a:r>
            <a:r>
              <a:rPr lang="en-US" sz="3600" dirty="0" smtClean="0">
                <a:effectLst/>
              </a:rPr>
              <a:t>doration</a:t>
            </a:r>
          </a:p>
          <a:p>
            <a:pPr eaLnBrk="1" hangingPunct="1"/>
            <a:r>
              <a:rPr lang="en-US" sz="3600" b="1" u="sng" dirty="0" smtClean="0"/>
              <a:t>C</a:t>
            </a:r>
            <a:r>
              <a:rPr lang="en-US" sz="3600" dirty="0" smtClean="0"/>
              <a:t>onfession</a:t>
            </a:r>
          </a:p>
          <a:p>
            <a:pPr eaLnBrk="1" hangingPunct="1"/>
            <a:r>
              <a:rPr lang="en-US" sz="3600" b="1" u="sng" dirty="0" smtClean="0"/>
              <a:t>T</a:t>
            </a:r>
            <a:endParaRPr lang="en-US" sz="3600" dirty="0" smtClean="0"/>
          </a:p>
          <a:p>
            <a:pPr eaLnBrk="1" hangingPunct="1"/>
            <a:r>
              <a:rPr lang="en-US" sz="3600" b="1" u="sng" dirty="0" smtClean="0"/>
              <a:t>S</a:t>
            </a:r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/>
          <a:lstStyle/>
          <a:p>
            <a:pPr eaLnBrk="1" hangingPunct="1"/>
            <a:r>
              <a:rPr lang="en-US" sz="4800" smtClean="0"/>
              <a:t>PRAYER 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1400" y="1524000"/>
            <a:ext cx="5187950" cy="4984750"/>
          </a:xfrm>
        </p:spPr>
        <p:txBody>
          <a:bodyPr/>
          <a:lstStyle/>
          <a:p>
            <a:pPr eaLnBrk="1" hangingPunct="1"/>
            <a:r>
              <a:rPr lang="en-US" b="1" dirty="0" smtClean="0"/>
              <a:t>Thanksgiving </a:t>
            </a:r>
            <a:r>
              <a:rPr lang="en-US" sz="2400" b="1" dirty="0" smtClean="0"/>
              <a:t>–gratitude, appreciation, recognition</a:t>
            </a:r>
          </a:p>
          <a:p>
            <a:pPr lvl="1" eaLnBrk="1" hangingPunct="1"/>
            <a:r>
              <a:rPr lang="en-US" sz="2400" b="1" dirty="0" smtClean="0"/>
              <a:t>Implied in His teaching </a:t>
            </a:r>
            <a:r>
              <a:rPr lang="en-US" sz="2400" b="1" dirty="0" smtClean="0">
                <a:solidFill>
                  <a:schemeClr val="bg1"/>
                </a:solidFill>
              </a:rPr>
              <a:t>on prayer</a:t>
            </a:r>
          </a:p>
          <a:p>
            <a:pPr lvl="1" eaLnBrk="1" hangingPunct="1"/>
            <a:r>
              <a:rPr lang="en-US" sz="2400" b="1" dirty="0" smtClean="0"/>
              <a:t>Abundance of things to be thankful for, regardless of our circumstances</a:t>
            </a:r>
            <a:r>
              <a:rPr lang="en-US" sz="2400" b="1" dirty="0" smtClean="0"/>
              <a:t>!</a:t>
            </a:r>
          </a:p>
          <a:p>
            <a:pPr lvl="2" eaLnBrk="1" hangingPunct="1"/>
            <a:r>
              <a:rPr lang="en-US" sz="2000" b="1" dirty="0" smtClean="0"/>
              <a:t>Acts 16:22-25; </a:t>
            </a:r>
            <a:r>
              <a:rPr lang="en-US" sz="2000" b="1" dirty="0" smtClean="0"/>
              <a:t>Phil.4:4-7,10-13</a:t>
            </a:r>
            <a:endParaRPr lang="en-US" sz="2000" b="1" dirty="0" smtClean="0"/>
          </a:p>
          <a:p>
            <a:pPr lvl="1" eaLnBrk="1" hangingPunct="1"/>
            <a:r>
              <a:rPr lang="en-US" sz="2400" b="1" dirty="0" smtClean="0"/>
              <a:t>To be unthankful </a:t>
            </a:r>
            <a:r>
              <a:rPr lang="en-US" sz="2400" b="1" dirty="0" smtClean="0"/>
              <a:t>is sinful </a:t>
            </a:r>
          </a:p>
          <a:p>
            <a:pPr lvl="2" eaLnBrk="1" hangingPunct="1"/>
            <a:r>
              <a:rPr lang="en-US" sz="2000" b="1" dirty="0" smtClean="0"/>
              <a:t>Rm1:21</a:t>
            </a:r>
            <a:endParaRPr lang="en-US" sz="2000" b="1" dirty="0" smtClean="0"/>
          </a:p>
          <a:p>
            <a:pPr lvl="1" eaLnBrk="1" hangingPunct="1"/>
            <a:r>
              <a:rPr lang="en-US" sz="2400" b="1" dirty="0" smtClean="0"/>
              <a:t>“…in everything give thanks, for this is the will of God…” </a:t>
            </a:r>
            <a:r>
              <a:rPr lang="en-US" sz="2400" b="1" dirty="0" smtClean="0"/>
              <a:t>1Th.5:18</a:t>
            </a:r>
            <a:endParaRPr lang="en-US" sz="2400" b="1" dirty="0" smtClean="0"/>
          </a:p>
        </p:txBody>
      </p:sp>
      <p:sp>
        <p:nvSpPr>
          <p:cNvPr id="7172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2438400"/>
            <a:ext cx="3008313" cy="3200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1" u="sng" dirty="0" smtClean="0"/>
              <a:t>A</a:t>
            </a:r>
            <a:r>
              <a:rPr lang="en-US" sz="3600" dirty="0" smtClean="0"/>
              <a:t>doration</a:t>
            </a:r>
          </a:p>
          <a:p>
            <a:pPr eaLnBrk="1" hangingPunct="1"/>
            <a:r>
              <a:rPr lang="en-US" sz="3600" b="1" u="sng" dirty="0" smtClean="0"/>
              <a:t>C</a:t>
            </a:r>
            <a:r>
              <a:rPr lang="en-US" sz="3600" dirty="0" smtClean="0"/>
              <a:t>onfession</a:t>
            </a:r>
          </a:p>
          <a:p>
            <a:pPr eaLnBrk="1" hangingPunct="1"/>
            <a:r>
              <a:rPr lang="en-US" sz="3600" b="1" u="sng" dirty="0" smtClean="0"/>
              <a:t>T</a:t>
            </a:r>
            <a:r>
              <a:rPr lang="en-US" sz="3600" dirty="0" smtClean="0"/>
              <a:t>hanksgiving</a:t>
            </a:r>
          </a:p>
          <a:p>
            <a:pPr eaLnBrk="1" hangingPunct="1"/>
            <a:r>
              <a:rPr lang="en-US" sz="3600" b="1" u="sng" dirty="0" smtClean="0"/>
              <a:t>S</a:t>
            </a:r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/>
          <a:lstStyle/>
          <a:p>
            <a:pPr eaLnBrk="1" hangingPunct="1"/>
            <a:r>
              <a:rPr lang="en-US" sz="4800" smtClean="0"/>
              <a:t>PRAYER 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1400" y="1371600"/>
            <a:ext cx="518795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Supplication </a:t>
            </a:r>
            <a:r>
              <a:rPr lang="en-US" sz="2400" b="1" smtClean="0"/>
              <a:t>–to entreat, a plea for needs of self &amp;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Emphasis on needs/help: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Daily physical needs (Mt6:11)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Forgiveness (Mt.6:12)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Forgiveness of other’s sin (Mt.6:12)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Deliverance from satan (Mt.6:13)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May also include: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Opportunities Col 4:2-3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Rulers 1Tim 2:1-4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Physical ailment 2Cor12:8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Boldness Acts 4:23-31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God’s spiritual blessing Eph 3:14-21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The Spirit encourages us to bring all our petitions to God (Phil4:6)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819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1670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1" u="sng" dirty="0" smtClean="0"/>
              <a:t>A</a:t>
            </a:r>
            <a:r>
              <a:rPr lang="en-US" sz="3600" dirty="0" smtClean="0"/>
              <a:t>doration</a:t>
            </a:r>
          </a:p>
          <a:p>
            <a:pPr eaLnBrk="1" hangingPunct="1"/>
            <a:r>
              <a:rPr lang="en-US" sz="3600" b="1" u="sng" dirty="0" smtClean="0"/>
              <a:t>C</a:t>
            </a:r>
            <a:r>
              <a:rPr lang="en-US" sz="3600" dirty="0" smtClean="0"/>
              <a:t>onfession</a:t>
            </a:r>
          </a:p>
          <a:p>
            <a:pPr eaLnBrk="1" hangingPunct="1"/>
            <a:r>
              <a:rPr lang="en-US" sz="3600" b="1" u="sng" dirty="0" smtClean="0"/>
              <a:t>T</a:t>
            </a:r>
            <a:r>
              <a:rPr lang="en-US" sz="3600" dirty="0" smtClean="0"/>
              <a:t>hanksgiving</a:t>
            </a:r>
          </a:p>
          <a:p>
            <a:pPr eaLnBrk="1" hangingPunct="1"/>
            <a:r>
              <a:rPr lang="en-US" sz="3600" b="1" u="sng" dirty="0" smtClean="0"/>
              <a:t>S</a:t>
            </a:r>
            <a:r>
              <a:rPr lang="en-US" sz="3600" dirty="0" smtClean="0"/>
              <a:t>upplication</a:t>
            </a:r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smtClean="0"/>
              <a:t>Conditions of Prayer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We must pray in Faith </a:t>
            </a:r>
            <a:r>
              <a:rPr lang="en-US" sz="2800" smtClean="0"/>
              <a:t>(Mt.21:21-22; Jam.1:5-8)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We must pray in Humility </a:t>
            </a:r>
            <a:r>
              <a:rPr lang="en-US" sz="2800" smtClean="0"/>
              <a:t>(Lk.18:9-14)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We must pray with Persistence </a:t>
            </a:r>
            <a:r>
              <a:rPr lang="en-US" sz="2800" smtClean="0"/>
              <a:t>(Ax2:42;12:5; Lk11:5-13; 18:1-8)</a:t>
            </a: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We must pray in the name of Jesus </a:t>
            </a:r>
            <a:r>
              <a:rPr lang="en-US" sz="2800" smtClean="0"/>
              <a:t>(Jn14:13-14; 14:4; Heb.7:24-25)</a:t>
            </a: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We must pray in harmony with God’s will </a:t>
            </a:r>
            <a:r>
              <a:rPr lang="en-US" sz="2800" smtClean="0"/>
              <a:t>(1Jn5:14-15; Jam4:3)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09600" y="1981200"/>
            <a:ext cx="7924800" cy="1190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Practical Points to Consider when leading  the church in Prayer: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9600" y="179388"/>
            <a:ext cx="7924800" cy="66167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Practical Points to Consider when leading  the church in Prayer:</a:t>
            </a:r>
            <a:endParaRPr lang="en-US" sz="320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Remember the prayer is to God</a:t>
            </a:r>
          </a:p>
          <a:p>
            <a:pPr lvl="1"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Aim is not to impress men (Nascar prayer)</a:t>
            </a:r>
          </a:p>
          <a:p>
            <a:pPr>
              <a:buFont typeface="Wingdings" pitchFamily="2" charset="2"/>
              <a:buChar char="q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Prepare your Heart/Mind</a:t>
            </a:r>
          </a:p>
          <a:p>
            <a:pPr lvl="1"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Give serious thought to words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Think about why you are praying (opening, closing, Lord’s Supper, Contribution, confession)</a:t>
            </a:r>
          </a:p>
          <a:p>
            <a:pPr>
              <a:buFont typeface="Wingdings" pitchFamily="2" charset="2"/>
              <a:buChar char="q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Be Sincere/Genuine</a:t>
            </a:r>
          </a:p>
          <a:p>
            <a:pPr lvl="1"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Avoid pet phrases (i.e. “ready recollection”, “guide, guard, &amp; direct us”, etc)</a:t>
            </a:r>
          </a:p>
          <a:p>
            <a:pPr>
              <a:buFont typeface="Wingdings" pitchFamily="2" charset="2"/>
              <a:buChar char="q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Don’t use “I”, use “We” at close of prayer</a:t>
            </a:r>
          </a:p>
          <a:p>
            <a:pPr lvl="1"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Prayer is for whole assembly, not self</a:t>
            </a:r>
          </a:p>
          <a:p>
            <a:pPr>
              <a:buFont typeface="Wingdings" pitchFamily="2" charset="2"/>
              <a:buChar char="q"/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1447800"/>
            <a:ext cx="8305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With God’s word to guide &amp; aid us in these principles of Prayer, we are better equipped to make prayer an acceptable &amp; effective part of our </a:t>
            </a:r>
            <a:r>
              <a:rPr lang="en-US" sz="2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relationship with God!</a:t>
            </a:r>
          </a:p>
          <a:p>
            <a:endParaRPr lang="en-US" sz="2800" b="1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In our prayers let us remember that:</a:t>
            </a:r>
          </a:p>
          <a:p>
            <a:r>
              <a:rPr lang="en-US" sz="2800" b="1" i="1" dirty="0">
                <a:latin typeface="Calibri" pitchFamily="34" charset="0"/>
              </a:rPr>
              <a:t>“…the eyes of the Lord are upon the righteous, And His ears are open to their prayers…” 1Pet.3:12</a:t>
            </a:r>
          </a:p>
          <a:p>
            <a:endParaRPr lang="en-US" sz="2800" b="1" i="1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Let it be our aim to pray in a manner that we can say:</a:t>
            </a:r>
          </a:p>
          <a:p>
            <a:r>
              <a:rPr lang="en-US" sz="2800" b="1" i="1" dirty="0">
                <a:latin typeface="Calibri" pitchFamily="34" charset="0"/>
              </a:rPr>
              <a:t>“The Lord has heard my supplication; The Lord will receive my prayer.” Psa.6:9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438400" y="5334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>
                <a:latin typeface="Calibri" pitchFamily="34" charset="0"/>
              </a:rPr>
              <a:t>FINAL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801</Words>
  <Application>Microsoft Office PowerPoint</Application>
  <PresentationFormat>On-screen Show (4:3)</PresentationFormat>
  <Paragraphs>118</Paragraphs>
  <Slides>10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1_Office Theme</vt:lpstr>
      <vt:lpstr>Slide 1</vt:lpstr>
      <vt:lpstr>PRAYER IS:</vt:lpstr>
      <vt:lpstr>PRAYER IS:</vt:lpstr>
      <vt:lpstr>PRAYER IS:</vt:lpstr>
      <vt:lpstr>PRAYER IS:</vt:lpstr>
      <vt:lpstr>Conditions of Prayer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Heath and Eva</cp:lastModifiedBy>
  <cp:revision>72</cp:revision>
  <dcterms:created xsi:type="dcterms:W3CDTF">2011-08-13T14:20:27Z</dcterms:created>
  <dcterms:modified xsi:type="dcterms:W3CDTF">2017-06-17T23:59:02Z</dcterms:modified>
</cp:coreProperties>
</file>