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68" r:id="rId4"/>
    <p:sldId id="257" r:id="rId5"/>
    <p:sldId id="259" r:id="rId6"/>
    <p:sldId id="260" r:id="rId7"/>
    <p:sldId id="261" r:id="rId8"/>
    <p:sldId id="262" r:id="rId9"/>
    <p:sldId id="269"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B9D06A-23A7-41EC-9890-C77A62C52C9B}" type="datetimeFigureOut">
              <a:rPr lang="en-US" smtClean="0"/>
              <a:t>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22808D-5182-49E3-A704-1E5B923480D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 the site of Babylon, archaeologists discovered the Cyrus Cylinder, a clay cylinder with inscriptions which record details about the capture of Babylon by the Persian king Cyrus (539 B.C.). </a:t>
            </a:r>
            <a:endParaRPr lang="en-US" dirty="0" smtClean="0"/>
          </a:p>
          <a:p>
            <a:r>
              <a:rPr lang="en-US" dirty="0" smtClean="0"/>
              <a:t> </a:t>
            </a:r>
          </a:p>
          <a:p>
            <a:r>
              <a:rPr lang="en-US" sz="1200" kern="1200" dirty="0" smtClean="0">
                <a:solidFill>
                  <a:schemeClr val="tx1"/>
                </a:solidFill>
                <a:latin typeface="+mn-lt"/>
                <a:ea typeface="+mn-ea"/>
                <a:cs typeface="+mn-cs"/>
              </a:rPr>
              <a:t>According to the cuneiform on the Cyrus Cylinder, he was favored by </a:t>
            </a:r>
            <a:r>
              <a:rPr lang="en-US" sz="1200" kern="1200" dirty="0" err="1" smtClean="0">
                <a:solidFill>
                  <a:schemeClr val="tx1"/>
                </a:solidFill>
                <a:latin typeface="+mn-lt"/>
                <a:ea typeface="+mn-ea"/>
                <a:cs typeface="+mn-cs"/>
              </a:rPr>
              <a:t>Marduk</a:t>
            </a:r>
            <a:r>
              <a:rPr lang="en-US" sz="1200" kern="1200" dirty="0" smtClean="0">
                <a:solidFill>
                  <a:schemeClr val="tx1"/>
                </a:solidFill>
                <a:latin typeface="+mn-lt"/>
                <a:ea typeface="+mn-ea"/>
                <a:cs typeface="+mn-cs"/>
              </a:rPr>
              <a:t> and the other gods who purposed for </a:t>
            </a:r>
            <a:r>
              <a:rPr lang="en-US" sz="1200" kern="1200" dirty="0" err="1" smtClean="0">
                <a:solidFill>
                  <a:schemeClr val="tx1"/>
                </a:solidFill>
                <a:latin typeface="+mn-lt"/>
                <a:ea typeface="+mn-ea"/>
                <a:cs typeface="+mn-cs"/>
              </a:rPr>
              <a:t>Nabonidus</a:t>
            </a:r>
            <a:r>
              <a:rPr lang="en-US" sz="1200" kern="1200" dirty="0" smtClean="0">
                <a:solidFill>
                  <a:schemeClr val="tx1"/>
                </a:solidFill>
                <a:latin typeface="+mn-lt"/>
                <a:ea typeface="+mn-ea"/>
                <a:cs typeface="+mn-cs"/>
              </a:rPr>
              <a:t> and Belshazzar to be dethroned and divine help would be given to Cyrus. Cyrus reestablished their religious practices and was a very benevolent and gracious ruler. He was responsible for the return of the Jews to Jerusalem and the rebuilding of their temple.</a:t>
            </a:r>
            <a:endParaRPr lang="en-US" dirty="0" smtClean="0"/>
          </a:p>
          <a:p>
            <a:endParaRPr lang="en-US" dirty="0"/>
          </a:p>
        </p:txBody>
      </p:sp>
      <p:sp>
        <p:nvSpPr>
          <p:cNvPr id="4" name="Slide Number Placeholder 3"/>
          <p:cNvSpPr>
            <a:spLocks noGrp="1"/>
          </p:cNvSpPr>
          <p:nvPr>
            <p:ph type="sldNum" sz="quarter" idx="10"/>
          </p:nvPr>
        </p:nvSpPr>
        <p:spPr/>
        <p:txBody>
          <a:bodyPr/>
          <a:lstStyle/>
          <a:p>
            <a:fld id="{5722808D-5182-49E3-A704-1E5B923480D8}"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tie all these things together with this lesson let’s take a look back at what was said when Judah was punished by Babylonian captivity:</a:t>
            </a:r>
          </a:p>
          <a:p>
            <a:endParaRPr lang="en-US" dirty="0"/>
          </a:p>
          <a:p>
            <a:r>
              <a:rPr lang="en-US" dirty="0" smtClean="0"/>
              <a:t>2 Chron.36:14-16</a:t>
            </a:r>
            <a:endParaRPr lang="en-US" dirty="0"/>
          </a:p>
          <a:p>
            <a:r>
              <a:rPr lang="en-US" dirty="0" smtClean="0"/>
              <a:t>The leaders and the people didn’t listen to what God said. </a:t>
            </a:r>
            <a:endParaRPr lang="en-US" dirty="0"/>
          </a:p>
          <a:p>
            <a:r>
              <a:rPr lang="en-US" dirty="0" smtClean="0"/>
              <a:t>They did the same abominable things the ungodly nations did.</a:t>
            </a:r>
          </a:p>
          <a:p>
            <a:r>
              <a:rPr lang="en-US" dirty="0" smtClean="0"/>
              <a:t>God continually sent them messengers to warn them to repent because of His compassion for them.</a:t>
            </a:r>
          </a:p>
          <a:p>
            <a:r>
              <a:rPr lang="en-US" dirty="0" smtClean="0"/>
              <a:t>But they mocked His messengers and despised His words until there was no remedy and His wrath arose against them!</a:t>
            </a:r>
          </a:p>
          <a:p>
            <a:endParaRPr lang="en-US" dirty="0"/>
          </a:p>
          <a:p>
            <a:r>
              <a:rPr lang="en-US" dirty="0" smtClean="0"/>
              <a:t>Dear friends, there is no reason to ever be on the receiving end of God’s wrath. He has given us a remedy through His son Jesus Christ.</a:t>
            </a:r>
          </a:p>
          <a:p>
            <a:endParaRPr lang="en-US" dirty="0"/>
          </a:p>
          <a:p>
            <a:r>
              <a:rPr lang="en-US" dirty="0" smtClean="0"/>
              <a:t>Don’t test the patience and longsuffering of God by neglecting or refusing His words.</a:t>
            </a:r>
          </a:p>
          <a:p>
            <a:r>
              <a:rPr lang="en-US" dirty="0" smtClean="0"/>
              <a:t>If we live like the world we’ll  be destroyed with it.</a:t>
            </a:r>
            <a:endParaRPr lang="en-US" dirty="0" smtClean="0"/>
          </a:p>
          <a:p>
            <a:r>
              <a:rPr lang="en-US" dirty="0" smtClean="0"/>
              <a:t>His eternal purpose has been revealed and it is the only way to save our souls from eternal destruction. God isn’t going to change His plan to suit us, we must change our ways to conform to the redemptive plan of God.</a:t>
            </a:r>
          </a:p>
          <a:p>
            <a:endParaRPr lang="en-US" dirty="0" smtClean="0"/>
          </a:p>
          <a:p>
            <a:r>
              <a:rPr lang="en-US" dirty="0" smtClean="0"/>
              <a:t>Who among us is ready to submit to God &amp; receive His salvation? </a:t>
            </a:r>
            <a:endParaRPr lang="en-US" dirty="0"/>
          </a:p>
          <a:p>
            <a:endParaRPr lang="en-US" dirty="0" smtClean="0"/>
          </a:p>
        </p:txBody>
      </p:sp>
      <p:sp>
        <p:nvSpPr>
          <p:cNvPr id="4" name="Slide Number Placeholder 3"/>
          <p:cNvSpPr>
            <a:spLocks noGrp="1"/>
          </p:cNvSpPr>
          <p:nvPr>
            <p:ph type="sldNum" sz="quarter" idx="10"/>
          </p:nvPr>
        </p:nvSpPr>
        <p:spPr/>
        <p:txBody>
          <a:bodyPr/>
          <a:lstStyle/>
          <a:p>
            <a:fld id="{5722808D-5182-49E3-A704-1E5B923480D8}" type="slidenum">
              <a:rPr lang="en-US" smtClean="0"/>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8080"/>
                </a:solidFill>
              </a:rPr>
              <a:t>This first conquest of </a:t>
            </a:r>
            <a:r>
              <a:rPr lang="en-US" b="1" dirty="0" smtClean="0">
                <a:solidFill>
                  <a:srgbClr val="008080"/>
                </a:solidFill>
              </a:rPr>
              <a:t>Jerusalem</a:t>
            </a:r>
            <a:r>
              <a:rPr lang="en-US" dirty="0" smtClean="0">
                <a:solidFill>
                  <a:srgbClr val="008080"/>
                </a:solidFill>
              </a:rPr>
              <a:t> by Nebuchadnezzar in 597BC is recorded on a clay tablet known as the ‘Babylonian Chronicle’ which can be seen in the </a:t>
            </a:r>
            <a:r>
              <a:rPr lang="en-US" b="1" dirty="0" smtClean="0">
                <a:solidFill>
                  <a:srgbClr val="008080"/>
                </a:solidFill>
              </a:rPr>
              <a:t>British Museum</a:t>
            </a:r>
            <a:r>
              <a:rPr lang="en-US" dirty="0" smtClean="0">
                <a:solidFill>
                  <a:srgbClr val="008080"/>
                </a:solidFill>
              </a:rPr>
              <a:t> in </a:t>
            </a:r>
            <a:r>
              <a:rPr lang="en-US" b="1" dirty="0" smtClean="0">
                <a:solidFill>
                  <a:srgbClr val="008080"/>
                </a:solidFill>
              </a:rPr>
              <a:t>London</a:t>
            </a:r>
            <a:r>
              <a:rPr lang="en-US" dirty="0" smtClean="0">
                <a:solidFill>
                  <a:srgbClr val="008080"/>
                </a:solidFill>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808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8080"/>
                </a:solidFill>
              </a:rPr>
              <a:t>Such artifacts are not only a testimony to the things</a:t>
            </a:r>
            <a:r>
              <a:rPr lang="en-US" baseline="0" dirty="0" smtClean="0">
                <a:solidFill>
                  <a:srgbClr val="008080"/>
                </a:solidFill>
              </a:rPr>
              <a:t> recorded in Scripture, but to their accuracy.</a:t>
            </a:r>
            <a:endParaRPr lang="en-US" dirty="0"/>
          </a:p>
        </p:txBody>
      </p:sp>
      <p:sp>
        <p:nvSpPr>
          <p:cNvPr id="4" name="Slide Number Placeholder 3"/>
          <p:cNvSpPr>
            <a:spLocks noGrp="1"/>
          </p:cNvSpPr>
          <p:nvPr>
            <p:ph type="sldNum" sz="quarter" idx="10"/>
          </p:nvPr>
        </p:nvSpPr>
        <p:spPr/>
        <p:txBody>
          <a:bodyPr/>
          <a:lstStyle/>
          <a:p>
            <a:fld id="{5722808D-5182-49E3-A704-1E5B923480D8}"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22808D-5182-49E3-A704-1E5B923480D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A681EF-8FEE-40EB-A1CB-212701A0061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681EF-8FEE-40EB-A1CB-212701A0061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681EF-8FEE-40EB-A1CB-212701A0061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0426D83D-BEC1-4F94-A230-30BCF89C4CC2}"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65A2E7E-D49D-4B30-91D2-D26F2FAB19FE}"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F3EFC4A-9CF8-4C92-AD90-3EF2DDA4FE03}"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2EAFC75-ED60-4C4E-9A1F-BD2DAE8AEC76}"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964E155-78AC-4C24-9370-95048C33F98E}"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CDBD899-5965-466C-98F6-D3DA1C965C25}"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6AAF691-4A62-46B5-BADE-F0991385F475}"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F26360ED-75C3-41CF-9FF2-4389A32D2956}"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3CA5775-7303-46F8-938F-250358BF54DC}"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C4D623F6-7932-423A-89FC-3F2228230DEE}"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A520796-B7F2-4F2B-A95A-D222401886D0}"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6859D24-C0D6-4581-AB31-5F5ACC73F18A}"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9785D7C-6198-41D9-9B2C-867E8F1707E5}"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2E1E341-654F-4A99-AB91-D85612845D7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EBA5F32-5B2B-431B-9581-273B737EAC11}"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FA3C70C4-3EB6-42F2-904E-2F6A883143B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681EF-8FEE-40EB-A1CB-212701A0061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35F70E5-63F2-4864-8CAB-B80A12C8B52D}"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5D10D42-B328-4E7B-B429-C01F8E0F09CA}"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E340EEF-9BF2-45AE-BDC1-29108E15A67F}"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29BF287-E4F6-4D03-BE92-893549326C61}"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9F63515-CF63-4235-A40A-7B00FA5882AD}" type="datetimeFigureOut">
              <a:rPr lang="en-US" smtClean="0">
                <a:solidFill>
                  <a:prstClr val="black">
                    <a:tint val="75000"/>
                  </a:prstClr>
                </a:solidFill>
              </a:rPr>
              <a:pPr>
                <a:defRPr/>
              </a:pPr>
              <a:t>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523C469-874B-418F-8976-5FC1011F02DD}"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681EF-8FEE-40EB-A1CB-212701A0061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A681EF-8FEE-40EB-A1CB-212701A00615}"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A681EF-8FEE-40EB-A1CB-212701A00615}" type="datetimeFigureOut">
              <a:rPr lang="en-US" smtClean="0"/>
              <a:t>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A681EF-8FEE-40EB-A1CB-212701A00615}" type="datetimeFigureOut">
              <a:rPr lang="en-US" smtClean="0"/>
              <a:t>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681EF-8FEE-40EB-A1CB-212701A00615}" type="datetimeFigureOut">
              <a:rPr lang="en-US" smtClean="0"/>
              <a:t>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681EF-8FEE-40EB-A1CB-212701A00615}"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681EF-8FEE-40EB-A1CB-212701A00615}"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7C091-39E7-4188-9356-03DB4C6BC0C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681EF-8FEE-40EB-A1CB-212701A00615}" type="datetimeFigureOut">
              <a:rPr lang="en-US" smtClean="0"/>
              <a:t>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7C091-39E7-4188-9356-03DB4C6BC0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7942CB6B-3D8B-4373-A206-16EC6983DF31}" type="datetimeFigureOut">
              <a:rPr lang="en-US" smtClean="0">
                <a:solidFill>
                  <a:prstClr val="black">
                    <a:tint val="75000"/>
                  </a:prstClr>
                </a:solidFill>
                <a:latin typeface="Arial" charset="0"/>
                <a:cs typeface="Arial" charset="0"/>
              </a:rPr>
              <a:pPr fontAlgn="base">
                <a:spcBef>
                  <a:spcPct val="0"/>
                </a:spcBef>
                <a:spcAft>
                  <a:spcPct val="0"/>
                </a:spcAft>
                <a:defRPr/>
              </a:pPr>
              <a:t>2/3/2018</a:t>
            </a:fld>
            <a:endParaRPr lang="en-US" dirty="0">
              <a:solidFill>
                <a:prstClr val="black">
                  <a:tint val="75000"/>
                </a:prstClr>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dirty="0">
              <a:solidFill>
                <a:prstClr val="black">
                  <a:tint val="75000"/>
                </a:prstClr>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BBF0320-D9F3-4491-A426-2600BAF029C8}" type="slidenum">
              <a:rPr lang="en-US" smtClean="0">
                <a:solidFill>
                  <a:prstClr val="black">
                    <a:tint val="75000"/>
                  </a:prstClr>
                </a:solidFill>
                <a:latin typeface="Arial" charset="0"/>
                <a:cs typeface="Arial" charset="0"/>
              </a:rPr>
              <a:pPr fontAlgn="base">
                <a:spcBef>
                  <a:spcPct val="0"/>
                </a:spcBef>
                <a:spcAft>
                  <a:spcPct val="0"/>
                </a:spcAft>
                <a:defRPr/>
              </a:pPr>
              <a:t>‹#›</a:t>
            </a:fld>
            <a:endParaRPr lang="en-US" dirty="0">
              <a:solidFill>
                <a:prstClr val="black">
                  <a:tint val="7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Content Placeholder 5" descr="story-of-the-bible.jpg"/>
          <p:cNvPicPr>
            <a:picLocks noGrp="1" noChangeAspect="1"/>
          </p:cNvPicPr>
          <p:nvPr>
            <p:ph idx="1"/>
          </p:nvPr>
        </p:nvPicPr>
        <p:blipFill>
          <a:blip r:embed="rId3" cstate="print"/>
          <a:stretch>
            <a:fillRect/>
          </a:stretch>
        </p:blipFill>
        <p:spPr>
          <a:xfrm>
            <a:off x="457200" y="304800"/>
            <a:ext cx="8229600" cy="5821363"/>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solidFill>
            <a:schemeClr val="tx1"/>
          </a:solidFill>
        </p:spPr>
        <p:txBody>
          <a:bodyPr/>
          <a:lstStyle/>
          <a:p>
            <a:r>
              <a:rPr lang="en-US" b="1" dirty="0" smtClean="0">
                <a:solidFill>
                  <a:schemeClr val="bg1"/>
                </a:solidFill>
              </a:rPr>
              <a:t>RETURN OF A REMNANT</a:t>
            </a:r>
          </a:p>
        </p:txBody>
      </p:sp>
      <p:sp>
        <p:nvSpPr>
          <p:cNvPr id="36867" name="Content Placeholder 2"/>
          <p:cNvSpPr>
            <a:spLocks noGrp="1"/>
          </p:cNvSpPr>
          <p:nvPr>
            <p:ph sz="half" idx="1"/>
          </p:nvPr>
        </p:nvSpPr>
        <p:spPr>
          <a:solidFill>
            <a:schemeClr val="tx1"/>
          </a:solidFill>
        </p:spPr>
        <p:txBody>
          <a:bodyPr>
            <a:normAutofit fontScale="77500" lnSpcReduction="20000"/>
          </a:bodyPr>
          <a:lstStyle/>
          <a:p>
            <a:r>
              <a:rPr lang="en-US" sz="3000" b="1" dirty="0" smtClean="0">
                <a:solidFill>
                  <a:schemeClr val="bg1"/>
                </a:solidFill>
              </a:rPr>
              <a:t>Prophesied to last 70 yrs (</a:t>
            </a:r>
            <a:r>
              <a:rPr lang="en-US" sz="3000" b="1" dirty="0" smtClean="0">
                <a:solidFill>
                  <a:schemeClr val="bg1"/>
                </a:solidFill>
              </a:rPr>
              <a:t>Jer.25:1-12</a:t>
            </a:r>
            <a:r>
              <a:rPr lang="en-US" sz="3000" b="1" dirty="0" smtClean="0">
                <a:solidFill>
                  <a:schemeClr val="bg1"/>
                </a:solidFill>
              </a:rPr>
              <a:t>)</a:t>
            </a:r>
          </a:p>
          <a:p>
            <a:r>
              <a:rPr lang="en-US" sz="3000" b="1" dirty="0" smtClean="0">
                <a:solidFill>
                  <a:schemeClr val="bg1"/>
                </a:solidFill>
              </a:rPr>
              <a:t>God promised a remnant would return</a:t>
            </a:r>
          </a:p>
          <a:p>
            <a:pPr lvl="1"/>
            <a:r>
              <a:rPr lang="en-US" sz="2600" b="1" dirty="0" smtClean="0">
                <a:solidFill>
                  <a:schemeClr val="bg1"/>
                </a:solidFill>
              </a:rPr>
              <a:t>Jer.30:1-3; 50:1-5 (people from Israel &amp; Judah)</a:t>
            </a:r>
          </a:p>
          <a:p>
            <a:r>
              <a:rPr lang="en-US" sz="3000" b="1" dirty="0" smtClean="0">
                <a:solidFill>
                  <a:schemeClr val="bg1"/>
                </a:solidFill>
              </a:rPr>
              <a:t>539 BC Babylon fell to the Medes &amp; Persians</a:t>
            </a:r>
          </a:p>
          <a:p>
            <a:r>
              <a:rPr lang="en-US" sz="3000" b="1" dirty="0" smtClean="0">
                <a:solidFill>
                  <a:schemeClr val="bg1"/>
                </a:solidFill>
              </a:rPr>
              <a:t>536 BC King Cyrus released captives </a:t>
            </a:r>
            <a:r>
              <a:rPr lang="en-US" sz="3000" b="1" dirty="0" smtClean="0">
                <a:solidFill>
                  <a:schemeClr val="bg1"/>
                </a:solidFill>
              </a:rPr>
              <a:t>(2Chr36; Ezra </a:t>
            </a:r>
            <a:r>
              <a:rPr lang="en-US" sz="3000" b="1" dirty="0" smtClean="0">
                <a:solidFill>
                  <a:schemeClr val="bg1"/>
                </a:solidFill>
              </a:rPr>
              <a:t>1:1-4)</a:t>
            </a:r>
          </a:p>
          <a:p>
            <a:r>
              <a:rPr lang="en-US" sz="3000" b="1" dirty="0" smtClean="0">
                <a:solidFill>
                  <a:schemeClr val="bg1"/>
                </a:solidFill>
              </a:rPr>
              <a:t>Remember the first captives taken in 606 BC</a:t>
            </a:r>
          </a:p>
          <a:p>
            <a:r>
              <a:rPr lang="en-US" sz="3000" b="1" dirty="0" smtClean="0">
                <a:solidFill>
                  <a:schemeClr val="bg1"/>
                </a:solidFill>
              </a:rPr>
              <a:t>606-536 = 70 yrs</a:t>
            </a:r>
          </a:p>
        </p:txBody>
      </p:sp>
      <p:pic>
        <p:nvPicPr>
          <p:cNvPr id="5" name="Content Placeholder 4" descr="Cyrus_Cylinder.jpg"/>
          <p:cNvPicPr>
            <a:picLocks noGrp="1" noChangeAspect="1"/>
          </p:cNvPicPr>
          <p:nvPr>
            <p:ph sz="half" idx="2"/>
          </p:nvPr>
        </p:nvPicPr>
        <p:blipFill>
          <a:blip r:embed="rId3" cstate="print"/>
          <a:stretch>
            <a:fillRect/>
          </a:stretch>
        </p:blipFill>
        <p:spPr>
          <a:xfrm>
            <a:off x="4495800" y="2514600"/>
            <a:ext cx="4343400" cy="3448844"/>
          </a:xfrm>
        </p:spPr>
      </p:pic>
      <p:sp>
        <p:nvSpPr>
          <p:cNvPr id="6" name="TextBox 5"/>
          <p:cNvSpPr txBox="1"/>
          <p:nvPr/>
        </p:nvSpPr>
        <p:spPr>
          <a:xfrm>
            <a:off x="4953000" y="1981200"/>
            <a:ext cx="3200400" cy="523220"/>
          </a:xfrm>
          <a:prstGeom prst="rect">
            <a:avLst/>
          </a:prstGeom>
          <a:noFill/>
        </p:spPr>
        <p:txBody>
          <a:bodyPr wrap="square" rtlCol="0">
            <a:spAutoFit/>
          </a:bodyPr>
          <a:lstStyle/>
          <a:p>
            <a:r>
              <a:rPr lang="en-US" dirty="0" smtClean="0"/>
              <a:t>             </a:t>
            </a:r>
            <a:r>
              <a:rPr lang="en-US" sz="2800" b="1" dirty="0" smtClean="0"/>
              <a:t>Cyrus Cylinder</a:t>
            </a:r>
            <a:endParaRPr 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bg/>
                                          </p:spTgt>
                                        </p:tgtEl>
                                        <p:attrNameLst>
                                          <p:attrName>style.visibility</p:attrName>
                                        </p:attrNameLst>
                                      </p:cBhvr>
                                      <p:to>
                                        <p:strVal val="visible"/>
                                      </p:to>
                                    </p:set>
                                    <p:anim calcmode="lin" valueType="num">
                                      <p:cBhvr additive="base">
                                        <p:cTn id="7" dur="500" fill="hold"/>
                                        <p:tgtEl>
                                          <p:spTgt spid="3686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867">
                                            <p:txEl>
                                              <p:pRg st="0" end="0"/>
                                            </p:txEl>
                                          </p:spTgt>
                                        </p:tgtEl>
                                        <p:attrNameLst>
                                          <p:attrName>style.visibility</p:attrName>
                                        </p:attrNameLst>
                                      </p:cBhvr>
                                      <p:to>
                                        <p:strVal val="visible"/>
                                      </p:to>
                                    </p:set>
                                    <p:anim calcmode="lin" valueType="num">
                                      <p:cBhvr additive="base">
                                        <p:cTn id="11"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anim calcmode="lin" valueType="num">
                                      <p:cBhvr additive="base">
                                        <p:cTn id="15"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6867">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6867">
                                            <p:txEl>
                                              <p:pRg st="3" end="3"/>
                                            </p:txEl>
                                          </p:spTgt>
                                        </p:tgtEl>
                                        <p:attrNameLst>
                                          <p:attrName>style.visibility</p:attrName>
                                        </p:attrNameLst>
                                      </p:cBhvr>
                                      <p:to>
                                        <p:strVal val="visible"/>
                                      </p:to>
                                    </p:set>
                                    <p:anim calcmode="lin" valueType="num">
                                      <p:cBhvr additive="base">
                                        <p:cTn id="23"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686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 calcmode="lin" valueType="num">
                                      <p:cBhvr additive="base">
                                        <p:cTn id="27"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686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6867">
                                            <p:txEl>
                                              <p:pRg st="5" end="5"/>
                                            </p:txEl>
                                          </p:spTgt>
                                        </p:tgtEl>
                                        <p:attrNameLst>
                                          <p:attrName>style.visibility</p:attrName>
                                        </p:attrNameLst>
                                      </p:cBhvr>
                                      <p:to>
                                        <p:strVal val="visible"/>
                                      </p:to>
                                    </p:set>
                                    <p:anim calcmode="lin" valueType="num">
                                      <p:cBhvr additive="base">
                                        <p:cTn id="31"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7">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6867">
                                            <p:txEl>
                                              <p:pRg st="6" end="6"/>
                                            </p:txEl>
                                          </p:spTgt>
                                        </p:tgtEl>
                                        <p:attrNameLst>
                                          <p:attrName>style.visibility</p:attrName>
                                        </p:attrNameLst>
                                      </p:cBhvr>
                                      <p:to>
                                        <p:strVal val="visible"/>
                                      </p:to>
                                    </p:set>
                                    <p:anim calcmode="lin" valueType="num">
                                      <p:cBhvr additive="base">
                                        <p:cTn id="35"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68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solidFill>
            <a:schemeClr val="tx1"/>
          </a:solidFill>
        </p:spPr>
        <p:txBody>
          <a:bodyPr/>
          <a:lstStyle/>
          <a:p>
            <a:r>
              <a:rPr lang="en-US" b="1" dirty="0" smtClean="0">
                <a:solidFill>
                  <a:schemeClr val="bg1"/>
                </a:solidFill>
              </a:rPr>
              <a:t>REBUILDING THE TEMPLE</a:t>
            </a:r>
          </a:p>
        </p:txBody>
      </p:sp>
      <p:sp>
        <p:nvSpPr>
          <p:cNvPr id="3" name="Content Placeholder 2"/>
          <p:cNvSpPr>
            <a:spLocks noGrp="1"/>
          </p:cNvSpPr>
          <p:nvPr>
            <p:ph sz="half" idx="1"/>
          </p:nvPr>
        </p:nvSpPr>
        <p:spPr>
          <a:solidFill>
            <a:schemeClr val="tx1"/>
          </a:solidFill>
        </p:spPr>
        <p:txBody>
          <a:bodyPr>
            <a:normAutofit/>
          </a:bodyPr>
          <a:lstStyle/>
          <a:p>
            <a:pPr lvl="1">
              <a:buFont typeface="Arial" charset="0"/>
              <a:buChar char="•"/>
            </a:pPr>
            <a:r>
              <a:rPr lang="en-US" b="1" dirty="0" err="1" smtClean="0">
                <a:solidFill>
                  <a:schemeClr val="bg1"/>
                </a:solidFill>
              </a:rPr>
              <a:t>Zerubbabel</a:t>
            </a:r>
            <a:r>
              <a:rPr lang="en-US" b="1" dirty="0" smtClean="0">
                <a:solidFill>
                  <a:schemeClr val="bg1"/>
                </a:solidFill>
              </a:rPr>
              <a:t> led first captives back (Ezra 2:2)</a:t>
            </a:r>
          </a:p>
          <a:p>
            <a:pPr lvl="1">
              <a:buFont typeface="Arial" charset="0"/>
              <a:buChar char="•"/>
            </a:pPr>
            <a:r>
              <a:rPr lang="en-US" b="1" dirty="0" smtClean="0">
                <a:solidFill>
                  <a:schemeClr val="bg1"/>
                </a:solidFill>
              </a:rPr>
              <a:t>Work began on Temple, but soon stopped because of opposition (Ezra 3-4)</a:t>
            </a:r>
          </a:p>
          <a:p>
            <a:pPr lvl="1">
              <a:buFont typeface="Arial" charset="0"/>
              <a:buChar char="•"/>
            </a:pPr>
            <a:r>
              <a:rPr lang="en-US" b="1" dirty="0" err="1" smtClean="0">
                <a:solidFill>
                  <a:schemeClr val="bg1"/>
                </a:solidFill>
              </a:rPr>
              <a:t>Proph</a:t>
            </a:r>
            <a:r>
              <a:rPr lang="en-US" b="1" dirty="0" smtClean="0">
                <a:solidFill>
                  <a:schemeClr val="bg1"/>
                </a:solidFill>
              </a:rPr>
              <a:t>. Haggai questions the </a:t>
            </a:r>
            <a:r>
              <a:rPr lang="en-US" b="1" dirty="0" smtClean="0">
                <a:solidFill>
                  <a:schemeClr val="bg1"/>
                </a:solidFill>
              </a:rPr>
              <a:t>people (</a:t>
            </a:r>
            <a:r>
              <a:rPr lang="en-US" b="1" dirty="0" smtClean="0">
                <a:solidFill>
                  <a:schemeClr val="bg1"/>
                </a:solidFill>
              </a:rPr>
              <a:t>Hag.1:2-4)</a:t>
            </a:r>
          </a:p>
          <a:p>
            <a:pPr lvl="1">
              <a:buFont typeface="Arial" charset="0"/>
              <a:buChar char="•"/>
            </a:pPr>
            <a:r>
              <a:rPr lang="en-US" b="1" dirty="0" smtClean="0">
                <a:solidFill>
                  <a:schemeClr val="bg1"/>
                </a:solidFill>
              </a:rPr>
              <a:t>Haggai explains reasons for hardships (</a:t>
            </a:r>
            <a:r>
              <a:rPr lang="en-US" sz="2000" b="1" dirty="0" smtClean="0">
                <a:solidFill>
                  <a:schemeClr val="bg1"/>
                </a:solidFill>
              </a:rPr>
              <a:t>Hag.1:5-11)</a:t>
            </a:r>
          </a:p>
        </p:txBody>
      </p:sp>
      <p:pic>
        <p:nvPicPr>
          <p:cNvPr id="5" name="Content Placeholder 4" descr="temple ruins.jpg"/>
          <p:cNvPicPr>
            <a:picLocks noGrp="1" noChangeAspect="1"/>
          </p:cNvPicPr>
          <p:nvPr>
            <p:ph sz="half" idx="2"/>
          </p:nvPr>
        </p:nvPicPr>
        <p:blipFill>
          <a:blip r:embed="rId3" cstate="print"/>
          <a:stretch>
            <a:fillRect/>
          </a:stretch>
        </p:blipFill>
        <p:spPr>
          <a:xfrm>
            <a:off x="4648200" y="1600201"/>
            <a:ext cx="4038600" cy="41148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1000"/>
            <a:lum/>
          </a:blip>
          <a:srcRect/>
          <a:stretch>
            <a:fillRect/>
          </a:stretch>
        </a:blipFill>
        <a:effectLst/>
      </p:bgPr>
    </p:bg>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REBUILDING THE TEMPLE</a:t>
            </a:r>
          </a:p>
        </p:txBody>
      </p:sp>
      <p:sp>
        <p:nvSpPr>
          <p:cNvPr id="3" name="Content Placeholder 2"/>
          <p:cNvSpPr>
            <a:spLocks noGrp="1"/>
          </p:cNvSpPr>
          <p:nvPr>
            <p:ph idx="1"/>
          </p:nvPr>
        </p:nvSpPr>
        <p:spPr/>
        <p:txBody>
          <a:bodyPr>
            <a:normAutofit fontScale="92500" lnSpcReduction="10000"/>
          </a:bodyPr>
          <a:lstStyle/>
          <a:p>
            <a:pPr lvl="1">
              <a:buFont typeface="Arial" pitchFamily="34" charset="0"/>
              <a:buChar char="•"/>
              <a:defRPr/>
            </a:pPr>
            <a:r>
              <a:rPr lang="en-US" b="1" dirty="0" smtClean="0"/>
              <a:t>Haggai asks how this temple would compare with the glory of former temple? (Hag.2:3)</a:t>
            </a:r>
          </a:p>
          <a:p>
            <a:pPr lvl="2">
              <a:buFont typeface="Arial" pitchFamily="34" charset="0"/>
              <a:buChar char="•"/>
              <a:defRPr/>
            </a:pPr>
            <a:r>
              <a:rPr lang="en-US" sz="2600" b="1" dirty="0" smtClean="0"/>
              <a:t>He knew it would pale in comparison</a:t>
            </a:r>
          </a:p>
          <a:p>
            <a:pPr lvl="1">
              <a:buFont typeface="Arial" pitchFamily="34" charset="0"/>
              <a:buChar char="•"/>
              <a:defRPr/>
            </a:pPr>
            <a:r>
              <a:rPr lang="en-US" b="1" dirty="0" smtClean="0"/>
              <a:t>God’s glory did not fill this temple (Ezra 6:13-18)</a:t>
            </a:r>
          </a:p>
          <a:p>
            <a:pPr lvl="1">
              <a:buFont typeface="Arial" pitchFamily="34" charset="0"/>
              <a:buChar char="•"/>
              <a:defRPr/>
            </a:pPr>
            <a:r>
              <a:rPr lang="en-US" b="1" dirty="0" smtClean="0"/>
              <a:t>Part of God’s plan to redeem man thru the house of His Son, that is the Church (Hag.2:6-9)</a:t>
            </a:r>
          </a:p>
          <a:p>
            <a:pPr lvl="2">
              <a:buFont typeface="Arial" pitchFamily="34" charset="0"/>
              <a:buChar char="•"/>
              <a:defRPr/>
            </a:pPr>
            <a:r>
              <a:rPr lang="en-US" sz="2600" b="1" dirty="0" smtClean="0"/>
              <a:t>A spiritual temple made up of people from all nations. Not a physical building.</a:t>
            </a:r>
          </a:p>
          <a:p>
            <a:pPr lvl="2">
              <a:buFont typeface="Arial" pitchFamily="34" charset="0"/>
              <a:buChar char="•"/>
              <a:defRPr/>
            </a:pPr>
            <a:r>
              <a:rPr lang="en-US" sz="2600" b="1" dirty="0" smtClean="0"/>
              <a:t>These promises quoted in Heb.12:18-29</a:t>
            </a:r>
          </a:p>
          <a:p>
            <a:pPr lvl="1">
              <a:buFont typeface="Arial" pitchFamily="34" charset="0"/>
              <a:buChar char="•"/>
              <a:defRPr/>
            </a:pPr>
            <a:r>
              <a:rPr lang="en-US" b="1" dirty="0" smtClean="0"/>
              <a:t>Vs.23 indicates it would be accomplished through the line of “</a:t>
            </a:r>
            <a:r>
              <a:rPr lang="en-US" b="1" dirty="0" err="1" smtClean="0"/>
              <a:t>Zerubbabel</a:t>
            </a:r>
            <a:r>
              <a:rPr lang="en-US" b="1" dirty="0" smtClean="0"/>
              <a:t> My Servant”. (Mt.1:12,16)</a:t>
            </a:r>
          </a:p>
          <a:p>
            <a:pPr lvl="1">
              <a:buFont typeface="Arial" pitchFamily="34" charset="0"/>
              <a:buChar char="•"/>
              <a:defRPr/>
            </a:pPr>
            <a:endParaRPr lang="en-US" dirty="0" smtClean="0"/>
          </a:p>
          <a:p>
            <a:pP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b="1" dirty="0" smtClean="0">
                <a:solidFill>
                  <a:schemeClr val="bg1"/>
                </a:solidFill>
              </a:rPr>
              <a:t>GOD’S FINAL OT WORDS</a:t>
            </a:r>
          </a:p>
        </p:txBody>
      </p:sp>
      <p:sp>
        <p:nvSpPr>
          <p:cNvPr id="3" name="Content Placeholder 2"/>
          <p:cNvSpPr>
            <a:spLocks noGrp="1"/>
          </p:cNvSpPr>
          <p:nvPr>
            <p:ph idx="1"/>
          </p:nvPr>
        </p:nvSpPr>
        <p:spPr/>
        <p:txBody>
          <a:bodyPr>
            <a:normAutofit fontScale="92500"/>
          </a:bodyPr>
          <a:lstStyle/>
          <a:p>
            <a:pPr>
              <a:buFont typeface="Arial" charset="0"/>
              <a:buNone/>
              <a:defRPr/>
            </a:pPr>
            <a:r>
              <a:rPr lang="en-US" sz="2800" b="1" dirty="0" smtClean="0">
                <a:solidFill>
                  <a:schemeClr val="bg1"/>
                </a:solidFill>
              </a:rPr>
              <a:t>“Behold, I </a:t>
            </a:r>
            <a:r>
              <a:rPr lang="en-US" sz="2800" b="1" u="sng" dirty="0" smtClean="0">
                <a:solidFill>
                  <a:schemeClr val="bg1"/>
                </a:solidFill>
              </a:rPr>
              <a:t>send My messenger</a:t>
            </a:r>
            <a:r>
              <a:rPr lang="en-US" sz="2800" b="1" dirty="0" smtClean="0">
                <a:solidFill>
                  <a:schemeClr val="bg1"/>
                </a:solidFill>
              </a:rPr>
              <a:t>, and he will prepare the way before Me. And the Lord, whom you seek, will suddenly come to His </a:t>
            </a:r>
            <a:r>
              <a:rPr lang="en-US" sz="2800" b="1" u="sng" dirty="0" smtClean="0">
                <a:solidFill>
                  <a:schemeClr val="bg1"/>
                </a:solidFill>
              </a:rPr>
              <a:t>temple</a:t>
            </a:r>
            <a:r>
              <a:rPr lang="en-US" sz="2800" b="1" dirty="0" smtClean="0">
                <a:solidFill>
                  <a:schemeClr val="bg1"/>
                </a:solidFill>
              </a:rPr>
              <a:t>…” (Mal.3:1)</a:t>
            </a:r>
          </a:p>
          <a:p>
            <a:pPr>
              <a:buFont typeface="Arial" charset="0"/>
              <a:buNone/>
              <a:defRPr/>
            </a:pPr>
            <a:endParaRPr lang="en-US" sz="2800" b="1" dirty="0" smtClean="0">
              <a:solidFill>
                <a:schemeClr val="bg1"/>
              </a:solidFill>
            </a:endParaRPr>
          </a:p>
          <a:p>
            <a:pPr>
              <a:buFont typeface="Arial" charset="0"/>
              <a:buNone/>
              <a:defRPr/>
            </a:pPr>
            <a:r>
              <a:rPr lang="en-US" sz="2800" b="1" dirty="0" smtClean="0">
                <a:solidFill>
                  <a:schemeClr val="bg1"/>
                </a:solidFill>
              </a:rPr>
              <a:t>“</a:t>
            </a:r>
            <a:r>
              <a:rPr lang="en-US" sz="2800" b="1" dirty="0" smtClean="0">
                <a:solidFill>
                  <a:schemeClr val="bg1"/>
                </a:solidFill>
              </a:rPr>
              <a:t>Behold, I </a:t>
            </a:r>
            <a:r>
              <a:rPr lang="en-US" sz="2800" b="1" u="sng" dirty="0" smtClean="0">
                <a:solidFill>
                  <a:schemeClr val="bg1"/>
                </a:solidFill>
              </a:rPr>
              <a:t>send you Elijah the prophet </a:t>
            </a:r>
            <a:r>
              <a:rPr lang="en-US" sz="2800" b="1" dirty="0" smtClean="0">
                <a:solidFill>
                  <a:schemeClr val="bg1"/>
                </a:solidFill>
              </a:rPr>
              <a:t>before the coming of the great and dreadful day of the Lord.” (Mal.4:5)</a:t>
            </a:r>
          </a:p>
          <a:p>
            <a:pPr>
              <a:buFont typeface="Arial" charset="0"/>
              <a:buNone/>
              <a:defRPr/>
            </a:pPr>
            <a:endParaRPr lang="en-US" sz="2800" b="1" dirty="0" smtClean="0">
              <a:solidFill>
                <a:schemeClr val="bg1"/>
              </a:solidFill>
            </a:endParaRPr>
          </a:p>
          <a:p>
            <a:pPr>
              <a:buFont typeface="Wingdings" pitchFamily="2" charset="2"/>
              <a:buChar char="Ø"/>
              <a:defRPr/>
            </a:pPr>
            <a:r>
              <a:rPr lang="en-US" sz="2800" b="1" dirty="0" smtClean="0">
                <a:solidFill>
                  <a:schemeClr val="bg1"/>
                </a:solidFill>
              </a:rPr>
              <a:t>This messenger to prepare the way of the Lord would be John, the </a:t>
            </a:r>
            <a:r>
              <a:rPr lang="en-US" sz="2800" b="1" dirty="0" err="1" smtClean="0">
                <a:solidFill>
                  <a:schemeClr val="bg1"/>
                </a:solidFill>
              </a:rPr>
              <a:t>baptist</a:t>
            </a:r>
            <a:r>
              <a:rPr lang="en-US" sz="2800" b="1" dirty="0" smtClean="0">
                <a:solidFill>
                  <a:schemeClr val="bg1"/>
                </a:solidFill>
              </a:rPr>
              <a:t>. </a:t>
            </a:r>
          </a:p>
          <a:p>
            <a:pPr>
              <a:buFont typeface="Arial" charset="0"/>
              <a:buNone/>
              <a:defRPr/>
            </a:pPr>
            <a:r>
              <a:rPr lang="en-US" sz="2800" b="1" dirty="0" smtClean="0">
                <a:solidFill>
                  <a:schemeClr val="bg1"/>
                </a:solidFill>
              </a:rPr>
              <a:t>    (Lk.1:13-17; Mk.1:1-8, cf.2Kgs.1:8; Mt.17:9-13)</a:t>
            </a:r>
            <a:endParaRPr lang="en-US" sz="2800" b="1" dirty="0">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tx1"/>
          </a:solidFill>
        </p:spPr>
        <p:txBody>
          <a:bodyPr/>
          <a:lstStyle/>
          <a:p>
            <a:r>
              <a:rPr lang="en-US" b="1" dirty="0" smtClean="0">
                <a:solidFill>
                  <a:schemeClr val="bg1"/>
                </a:solidFill>
              </a:rPr>
              <a:t>The story is about…</a:t>
            </a:r>
            <a:r>
              <a:rPr lang="en-US" dirty="0" smtClean="0"/>
              <a:t>… </a:t>
            </a:r>
            <a:endParaRPr lang="en-US" dirty="0"/>
          </a:p>
        </p:txBody>
      </p:sp>
      <p:pic>
        <p:nvPicPr>
          <p:cNvPr id="4" name="Content Placeholder 3" descr="OT chrono survey.png"/>
          <p:cNvPicPr>
            <a:picLocks noGrp="1" noChangeAspect="1"/>
          </p:cNvPicPr>
          <p:nvPr>
            <p:ph sz="half" idx="1"/>
          </p:nvPr>
        </p:nvPicPr>
        <p:blipFill>
          <a:blip r:embed="rId3" cstate="print"/>
          <a:stretch>
            <a:fillRect/>
          </a:stretch>
        </p:blipFill>
        <p:spPr>
          <a:xfrm>
            <a:off x="457200" y="1371600"/>
            <a:ext cx="4038600" cy="4800600"/>
          </a:xfrm>
        </p:spPr>
      </p:pic>
      <p:sp>
        <p:nvSpPr>
          <p:cNvPr id="6" name="Text Placeholder 5"/>
          <p:cNvSpPr>
            <a:spLocks noGrp="1"/>
          </p:cNvSpPr>
          <p:nvPr>
            <p:ph sz="half" idx="2"/>
          </p:nvPr>
        </p:nvSpPr>
        <p:spPr>
          <a:solidFill>
            <a:schemeClr val="tx1"/>
          </a:solidFill>
        </p:spPr>
        <p:txBody>
          <a:bodyPr>
            <a:noAutofit/>
          </a:bodyPr>
          <a:lstStyle/>
          <a:p>
            <a:pPr>
              <a:buFont typeface="Arial" pitchFamily="34" charset="0"/>
              <a:buChar char="•"/>
            </a:pPr>
            <a:r>
              <a:rPr lang="en-US" sz="1800" b="1" dirty="0" smtClean="0">
                <a:solidFill>
                  <a:schemeClr val="bg1"/>
                </a:solidFill>
              </a:rPr>
              <a:t> </a:t>
            </a:r>
            <a:r>
              <a:rPr lang="en-US" sz="2000" b="1" dirty="0" smtClean="0">
                <a:solidFill>
                  <a:schemeClr val="bg1"/>
                </a:solidFill>
              </a:rPr>
              <a:t>Revelation of God’s eternal plan</a:t>
            </a:r>
            <a:endParaRPr lang="en-US" sz="2000" b="1" dirty="0">
              <a:solidFill>
                <a:schemeClr val="bg1"/>
              </a:solidFill>
            </a:endParaRPr>
          </a:p>
          <a:p>
            <a:pPr>
              <a:buFont typeface="Arial" pitchFamily="34" charset="0"/>
              <a:buChar char="•"/>
            </a:pPr>
            <a:r>
              <a:rPr lang="en-US" sz="2000" b="1" dirty="0" smtClean="0">
                <a:solidFill>
                  <a:schemeClr val="bg1"/>
                </a:solidFill>
              </a:rPr>
              <a:t>Beginning in the Garden of Eden</a:t>
            </a:r>
          </a:p>
          <a:p>
            <a:pPr>
              <a:buFont typeface="Arial" pitchFamily="34" charset="0"/>
              <a:buChar char="•"/>
            </a:pPr>
            <a:r>
              <a:rPr lang="en-US" sz="2000" b="1" dirty="0" smtClean="0">
                <a:solidFill>
                  <a:schemeClr val="bg1"/>
                </a:solidFill>
              </a:rPr>
              <a:t>Sin caused separation b/w God &amp; man</a:t>
            </a:r>
          </a:p>
          <a:p>
            <a:pPr>
              <a:buFont typeface="Arial" pitchFamily="34" charset="0"/>
              <a:buChar char="•"/>
            </a:pPr>
            <a:r>
              <a:rPr lang="en-US" sz="2000" b="1" dirty="0" smtClean="0">
                <a:solidFill>
                  <a:schemeClr val="bg1"/>
                </a:solidFill>
              </a:rPr>
              <a:t>Promise of Redemption Gen 3:15</a:t>
            </a:r>
          </a:p>
          <a:p>
            <a:pPr>
              <a:buFont typeface="Arial" pitchFamily="34" charset="0"/>
              <a:buChar char="•"/>
            </a:pPr>
            <a:r>
              <a:rPr lang="en-US" sz="2000" b="1" dirty="0" smtClean="0">
                <a:solidFill>
                  <a:schemeClr val="bg1"/>
                </a:solidFill>
              </a:rPr>
              <a:t>Unfolding thru Seth, Noah, Shem</a:t>
            </a:r>
          </a:p>
          <a:p>
            <a:pPr>
              <a:buFont typeface="Arial" pitchFamily="34" charset="0"/>
              <a:buChar char="•"/>
            </a:pPr>
            <a:r>
              <a:rPr lang="en-US" sz="2000" b="1" dirty="0" smtClean="0">
                <a:solidFill>
                  <a:schemeClr val="bg1"/>
                </a:solidFill>
              </a:rPr>
              <a:t>3 Promises to Abraham –Gen 12</a:t>
            </a:r>
          </a:p>
          <a:p>
            <a:pPr>
              <a:buFont typeface="Arial" pitchFamily="34" charset="0"/>
              <a:buChar char="•"/>
            </a:pPr>
            <a:r>
              <a:rPr lang="en-US" sz="2000" b="1" dirty="0" smtClean="0">
                <a:solidFill>
                  <a:schemeClr val="bg1"/>
                </a:solidFill>
              </a:rPr>
              <a:t>Promises repeated to Abraham, Isaac, Jacob</a:t>
            </a:r>
          </a:p>
          <a:p>
            <a:pPr>
              <a:buFont typeface="Arial" pitchFamily="34" charset="0"/>
              <a:buChar char="•"/>
            </a:pPr>
            <a:r>
              <a:rPr lang="en-US" sz="2000" b="1" dirty="0" smtClean="0">
                <a:solidFill>
                  <a:schemeClr val="bg1"/>
                </a:solidFill>
              </a:rPr>
              <a:t>Working of God in the lives of their descendants to unfold His plan</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dirty="0" smtClean="0">
                <a:solidFill>
                  <a:schemeClr val="bg1"/>
                </a:solidFill>
              </a:rPr>
              <a:t>DIVIDED KINGDOM</a:t>
            </a:r>
          </a:p>
        </p:txBody>
      </p:sp>
      <p:sp>
        <p:nvSpPr>
          <p:cNvPr id="30723" name="Content Placeholder 2"/>
          <p:cNvSpPr>
            <a:spLocks noGrp="1"/>
          </p:cNvSpPr>
          <p:nvPr>
            <p:ph idx="1"/>
          </p:nvPr>
        </p:nvSpPr>
        <p:spPr/>
        <p:txBody>
          <a:bodyPr>
            <a:normAutofit fontScale="92500" lnSpcReduction="10000"/>
          </a:bodyPr>
          <a:lstStyle/>
          <a:p>
            <a:r>
              <a:rPr lang="en-US" sz="3000" b="1" dirty="0" smtClean="0">
                <a:solidFill>
                  <a:schemeClr val="bg1"/>
                </a:solidFill>
              </a:rPr>
              <a:t>Solomon </a:t>
            </a:r>
            <a:r>
              <a:rPr lang="en-US" sz="3000" b="1" dirty="0" smtClean="0">
                <a:solidFill>
                  <a:schemeClr val="bg1"/>
                </a:solidFill>
              </a:rPr>
              <a:t>about to die </a:t>
            </a:r>
            <a:r>
              <a:rPr lang="en-US" sz="3000" b="1" dirty="0" smtClean="0">
                <a:solidFill>
                  <a:schemeClr val="bg1"/>
                </a:solidFill>
              </a:rPr>
              <a:t>&amp; kingdom in distress </a:t>
            </a:r>
            <a:r>
              <a:rPr lang="en-US" sz="2600" b="1" dirty="0" smtClean="0">
                <a:solidFill>
                  <a:schemeClr val="bg1"/>
                </a:solidFill>
              </a:rPr>
              <a:t>(</a:t>
            </a:r>
            <a:r>
              <a:rPr lang="en-US" sz="3000" b="1" dirty="0" smtClean="0">
                <a:solidFill>
                  <a:schemeClr val="bg1"/>
                </a:solidFill>
              </a:rPr>
              <a:t>1Kgs11:9-13</a:t>
            </a:r>
            <a:r>
              <a:rPr lang="en-US" sz="3000" b="1" dirty="0" smtClean="0">
                <a:solidFill>
                  <a:schemeClr val="bg1"/>
                </a:solidFill>
              </a:rPr>
              <a:t>)</a:t>
            </a:r>
          </a:p>
          <a:p>
            <a:r>
              <a:rPr lang="en-US" sz="3000" b="1" dirty="0" smtClean="0">
                <a:solidFill>
                  <a:schemeClr val="bg1"/>
                </a:solidFill>
              </a:rPr>
              <a:t>Rebellion &amp; kingdom divides </a:t>
            </a:r>
            <a:r>
              <a:rPr lang="en-US" sz="3000" b="1" dirty="0" smtClean="0">
                <a:solidFill>
                  <a:schemeClr val="bg1"/>
                </a:solidFill>
              </a:rPr>
              <a:t>at his death (1Kgs.12:1-24</a:t>
            </a:r>
            <a:r>
              <a:rPr lang="en-US" sz="3000" b="1" dirty="0" smtClean="0">
                <a:solidFill>
                  <a:schemeClr val="bg1"/>
                </a:solidFill>
              </a:rPr>
              <a:t>)</a:t>
            </a:r>
          </a:p>
          <a:p>
            <a:r>
              <a:rPr lang="en-US" sz="3000" b="1" dirty="0" smtClean="0">
                <a:solidFill>
                  <a:schemeClr val="bg1"/>
                </a:solidFill>
              </a:rPr>
              <a:t>Jeroboam becomes king of 10 northern tribes</a:t>
            </a:r>
          </a:p>
          <a:p>
            <a:pPr lvl="1"/>
            <a:r>
              <a:rPr lang="en-US" sz="2600" b="1" dirty="0" smtClean="0">
                <a:solidFill>
                  <a:schemeClr val="bg1"/>
                </a:solidFill>
              </a:rPr>
              <a:t>Kept the name Israel</a:t>
            </a:r>
          </a:p>
          <a:p>
            <a:r>
              <a:rPr lang="en-US" sz="3000" b="1" dirty="0" err="1" smtClean="0">
                <a:solidFill>
                  <a:schemeClr val="bg1"/>
                </a:solidFill>
              </a:rPr>
              <a:t>Rehoboam</a:t>
            </a:r>
            <a:r>
              <a:rPr lang="en-US" sz="3000" b="1" dirty="0" smtClean="0">
                <a:solidFill>
                  <a:schemeClr val="bg1"/>
                </a:solidFill>
              </a:rPr>
              <a:t> becomes king of 2 southern tribes</a:t>
            </a:r>
          </a:p>
          <a:p>
            <a:pPr lvl="1"/>
            <a:r>
              <a:rPr lang="en-US" sz="2600" b="1" dirty="0" smtClean="0">
                <a:solidFill>
                  <a:schemeClr val="bg1"/>
                </a:solidFill>
              </a:rPr>
              <a:t>Would be called </a:t>
            </a:r>
            <a:r>
              <a:rPr lang="en-US" sz="2600" b="1" dirty="0" smtClean="0">
                <a:solidFill>
                  <a:schemeClr val="bg1"/>
                </a:solidFill>
              </a:rPr>
              <a:t>Judah (Judah &amp; Benjamin)</a:t>
            </a:r>
            <a:endParaRPr lang="en-US" sz="2600" b="1" dirty="0" smtClean="0">
              <a:solidFill>
                <a:schemeClr val="bg1"/>
              </a:solidFill>
            </a:endParaRPr>
          </a:p>
          <a:p>
            <a:r>
              <a:rPr lang="en-US" sz="3000" b="1" dirty="0" smtClean="0">
                <a:solidFill>
                  <a:schemeClr val="bg1"/>
                </a:solidFill>
              </a:rPr>
              <a:t>From this point through rest of the OT, the people fall farther &amp; farther away from God.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b="1" dirty="0" smtClean="0">
                <a:solidFill>
                  <a:schemeClr val="bg1"/>
                </a:solidFill>
              </a:rPr>
              <a:t>RISE &amp; FALL OF ISRAEL</a:t>
            </a:r>
          </a:p>
        </p:txBody>
      </p:sp>
      <p:sp>
        <p:nvSpPr>
          <p:cNvPr id="31747" name="Content Placeholder 2"/>
          <p:cNvSpPr>
            <a:spLocks noGrp="1"/>
          </p:cNvSpPr>
          <p:nvPr>
            <p:ph sz="half" idx="1"/>
          </p:nvPr>
        </p:nvSpPr>
        <p:spPr>
          <a:xfrm>
            <a:off x="457200" y="1600200"/>
            <a:ext cx="4038600" cy="4953000"/>
          </a:xfrm>
        </p:spPr>
        <p:txBody>
          <a:bodyPr>
            <a:normAutofit fontScale="70000" lnSpcReduction="20000"/>
          </a:bodyPr>
          <a:lstStyle/>
          <a:p>
            <a:r>
              <a:rPr lang="en-US" sz="3400" b="1" dirty="0" smtClean="0">
                <a:solidFill>
                  <a:schemeClr val="bg1"/>
                </a:solidFill>
              </a:rPr>
              <a:t>Jeroboam established new system of worship</a:t>
            </a:r>
          </a:p>
          <a:p>
            <a:r>
              <a:rPr lang="en-US" sz="3400" b="1" dirty="0" smtClean="0">
                <a:solidFill>
                  <a:schemeClr val="bg1"/>
                </a:solidFill>
              </a:rPr>
              <a:t>New gods, priests, laws, feast days (1Kgs12:25-33)</a:t>
            </a:r>
          </a:p>
          <a:p>
            <a:r>
              <a:rPr lang="en-US" sz="3400" b="1" dirty="0" smtClean="0">
                <a:solidFill>
                  <a:schemeClr val="bg1"/>
                </a:solidFill>
              </a:rPr>
              <a:t>19 kings in Israel, not one was righteous</a:t>
            </a:r>
          </a:p>
          <a:p>
            <a:r>
              <a:rPr lang="en-US" sz="3400" b="1" dirty="0" smtClean="0">
                <a:solidFill>
                  <a:schemeClr val="bg1"/>
                </a:solidFill>
              </a:rPr>
              <a:t>Ruling family changed 9 times</a:t>
            </a:r>
          </a:p>
          <a:p>
            <a:r>
              <a:rPr lang="en-US" sz="3400" b="1" dirty="0" smtClean="0">
                <a:solidFill>
                  <a:schemeClr val="bg1"/>
                </a:solidFill>
              </a:rPr>
              <a:t>Prophets like Elijah, Elisha, Hosea, Amos warned Israel of impending doom</a:t>
            </a:r>
          </a:p>
          <a:p>
            <a:r>
              <a:rPr lang="en-US" sz="3400" b="1" dirty="0" smtClean="0">
                <a:solidFill>
                  <a:schemeClr val="bg1"/>
                </a:solidFill>
              </a:rPr>
              <a:t>Fell to Assyrians in 722 BC (</a:t>
            </a:r>
            <a:r>
              <a:rPr lang="en-US" sz="3400" b="1" dirty="0" smtClean="0">
                <a:solidFill>
                  <a:schemeClr val="bg1"/>
                </a:solidFill>
              </a:rPr>
              <a:t>2Kgs.17:5-6, 7-23) </a:t>
            </a:r>
            <a:endParaRPr lang="en-US" sz="3400" b="1" dirty="0" smtClean="0">
              <a:solidFill>
                <a:schemeClr val="bg1"/>
              </a:solidFill>
            </a:endParaRPr>
          </a:p>
          <a:p>
            <a:r>
              <a:rPr lang="en-US" sz="3400" b="1" dirty="0" smtClean="0">
                <a:solidFill>
                  <a:schemeClr val="bg1"/>
                </a:solidFill>
              </a:rPr>
              <a:t>Israel no longer significant in scheme of redemption.</a:t>
            </a:r>
          </a:p>
        </p:txBody>
      </p:sp>
      <p:pic>
        <p:nvPicPr>
          <p:cNvPr id="8" name="Content Placeholder 7" descr="Divided_Kingdom.jpg"/>
          <p:cNvPicPr>
            <a:picLocks noGrp="1" noChangeAspect="1"/>
          </p:cNvPicPr>
          <p:nvPr>
            <p:ph sz="half" idx="2"/>
          </p:nvPr>
        </p:nvPicPr>
        <p:blipFill>
          <a:blip r:embed="rId3" cstate="print"/>
          <a:stretch>
            <a:fillRect/>
          </a:stretch>
        </p:blipFill>
        <p:spPr>
          <a:xfrm>
            <a:off x="4648200" y="1676400"/>
            <a:ext cx="4191000" cy="4572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down)">
                                      <p:cBhvr>
                                        <p:cTn id="7" dur="500"/>
                                        <p:tgtEl>
                                          <p:spTgt spid="3174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wipe(down)">
                                      <p:cBhvr>
                                        <p:cTn id="10" dur="500"/>
                                        <p:tgtEl>
                                          <p:spTgt spid="3174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Effect transition="in" filter="wipe(down)">
                                      <p:cBhvr>
                                        <p:cTn id="13" dur="500"/>
                                        <p:tgtEl>
                                          <p:spTgt spid="3174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1747">
                                            <p:txEl>
                                              <p:pRg st="3" end="3"/>
                                            </p:txEl>
                                          </p:spTgt>
                                        </p:tgtEl>
                                        <p:attrNameLst>
                                          <p:attrName>style.visibility</p:attrName>
                                        </p:attrNameLst>
                                      </p:cBhvr>
                                      <p:to>
                                        <p:strVal val="visible"/>
                                      </p:to>
                                    </p:set>
                                    <p:animEffect transition="in" filter="wipe(down)">
                                      <p:cBhvr>
                                        <p:cTn id="16" dur="500"/>
                                        <p:tgtEl>
                                          <p:spTgt spid="31747">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animEffect transition="in" filter="wipe(down)">
                                      <p:cBhvr>
                                        <p:cTn id="19" dur="500"/>
                                        <p:tgtEl>
                                          <p:spTgt spid="31747">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animEffect transition="in" filter="wipe(down)">
                                      <p:cBhvr>
                                        <p:cTn id="22" dur="500"/>
                                        <p:tgtEl>
                                          <p:spTgt spid="31747">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1747">
                                            <p:txEl>
                                              <p:pRg st="6" end="6"/>
                                            </p:txEl>
                                          </p:spTgt>
                                        </p:tgtEl>
                                        <p:attrNameLst>
                                          <p:attrName>style.visibility</p:attrName>
                                        </p:attrNameLst>
                                      </p:cBhvr>
                                      <p:to>
                                        <p:strVal val="visible"/>
                                      </p:to>
                                    </p:set>
                                    <p:animEffect transition="in" filter="wipe(down)">
                                      <p:cBhvr>
                                        <p:cTn id="25"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b="1" dirty="0" smtClean="0">
                <a:solidFill>
                  <a:schemeClr val="bg1"/>
                </a:solidFill>
              </a:rPr>
              <a:t>RISE &amp; FALL OF JUDAH</a:t>
            </a:r>
          </a:p>
        </p:txBody>
      </p:sp>
      <p:sp>
        <p:nvSpPr>
          <p:cNvPr id="32771" name="Content Placeholder 2"/>
          <p:cNvSpPr>
            <a:spLocks noGrp="1"/>
          </p:cNvSpPr>
          <p:nvPr>
            <p:ph sz="half" idx="1"/>
          </p:nvPr>
        </p:nvSpPr>
        <p:spPr>
          <a:xfrm>
            <a:off x="457200" y="1600200"/>
            <a:ext cx="4038600" cy="4800600"/>
          </a:xfrm>
        </p:spPr>
        <p:txBody>
          <a:bodyPr>
            <a:noAutofit/>
          </a:bodyPr>
          <a:lstStyle/>
          <a:p>
            <a:r>
              <a:rPr lang="en-US" sz="2400" b="1" dirty="0" smtClean="0">
                <a:solidFill>
                  <a:schemeClr val="bg1"/>
                </a:solidFill>
              </a:rPr>
              <a:t>Existed from </a:t>
            </a:r>
            <a:r>
              <a:rPr lang="en-US" sz="2400" b="1" dirty="0" smtClean="0">
                <a:solidFill>
                  <a:schemeClr val="bg1"/>
                </a:solidFill>
              </a:rPr>
              <a:t>931-586 </a:t>
            </a:r>
            <a:r>
              <a:rPr lang="en-US" sz="2400" b="1" dirty="0" smtClean="0">
                <a:solidFill>
                  <a:schemeClr val="bg1"/>
                </a:solidFill>
              </a:rPr>
              <a:t>BC</a:t>
            </a:r>
          </a:p>
          <a:p>
            <a:r>
              <a:rPr lang="en-US" sz="2400" b="1" dirty="0" smtClean="0">
                <a:solidFill>
                  <a:schemeClr val="bg1"/>
                </a:solidFill>
              </a:rPr>
              <a:t>Some good kings &amp; some bad kings</a:t>
            </a:r>
          </a:p>
          <a:p>
            <a:r>
              <a:rPr lang="en-US" sz="2400" b="1" dirty="0" smtClean="0">
                <a:solidFill>
                  <a:schemeClr val="bg1"/>
                </a:solidFill>
              </a:rPr>
              <a:t>All kings from tribe of Judah, the lineage of David (Remember Gen.49:8-10)</a:t>
            </a:r>
          </a:p>
          <a:p>
            <a:r>
              <a:rPr lang="en-US" sz="2400" b="1" dirty="0" smtClean="0">
                <a:solidFill>
                  <a:schemeClr val="bg1"/>
                </a:solidFill>
              </a:rPr>
              <a:t>Worship of God continued in Temple, with priests from tribe of Levi</a:t>
            </a:r>
          </a:p>
          <a:p>
            <a:r>
              <a:rPr lang="en-US" sz="2400" b="1" dirty="0" smtClean="0">
                <a:solidFill>
                  <a:schemeClr val="bg1"/>
                </a:solidFill>
              </a:rPr>
              <a:t>Prophets: Isaiah, Micah, Jeremiah, Ezekiel, Daniel…</a:t>
            </a:r>
          </a:p>
        </p:txBody>
      </p:sp>
      <p:pic>
        <p:nvPicPr>
          <p:cNvPr id="5" name="Content Placeholder 4" descr="Divided_Kingdom.jpg"/>
          <p:cNvPicPr>
            <a:picLocks noGrp="1" noChangeAspect="1"/>
          </p:cNvPicPr>
          <p:nvPr>
            <p:ph sz="half" idx="2"/>
          </p:nvPr>
        </p:nvPicPr>
        <p:blipFill>
          <a:blip r:embed="rId3" cstate="print"/>
          <a:stretch>
            <a:fillRect/>
          </a:stretch>
        </p:blipFill>
        <p:spPr>
          <a:xfrm>
            <a:off x="4648200" y="1524000"/>
            <a:ext cx="4038600" cy="4953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anim calcmode="lin" valueType="num">
                                      <p:cBhvr additive="base">
                                        <p:cTn id="11"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77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 calcmode="lin" valueType="num">
                                      <p:cBhvr additive="base">
                                        <p:cTn id="15"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277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anim calcmode="lin" valueType="num">
                                      <p:cBhvr additive="base">
                                        <p:cTn id="19"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anim calcmode="lin" valueType="num">
                                      <p:cBhvr additive="base">
                                        <p:cTn id="23"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smtClean="0">
                <a:solidFill>
                  <a:schemeClr val="bg1"/>
                </a:solidFill>
              </a:rPr>
              <a:t>RISE &amp; FALL OF JUDAH</a:t>
            </a:r>
          </a:p>
        </p:txBody>
      </p:sp>
      <p:sp>
        <p:nvSpPr>
          <p:cNvPr id="33795" name="Content Placeholder 2"/>
          <p:cNvSpPr>
            <a:spLocks noGrp="1"/>
          </p:cNvSpPr>
          <p:nvPr>
            <p:ph sz="half" idx="1"/>
          </p:nvPr>
        </p:nvSpPr>
        <p:spPr/>
        <p:txBody>
          <a:bodyPr>
            <a:noAutofit/>
          </a:bodyPr>
          <a:lstStyle/>
          <a:p>
            <a:r>
              <a:rPr lang="en-US" sz="2400" b="1" dirty="0" smtClean="0">
                <a:solidFill>
                  <a:schemeClr val="bg1"/>
                </a:solidFill>
              </a:rPr>
              <a:t>Judah eventually drifted away from God</a:t>
            </a:r>
          </a:p>
          <a:p>
            <a:r>
              <a:rPr lang="en-US" sz="2400" b="1" dirty="0" smtClean="0">
                <a:solidFill>
                  <a:schemeClr val="bg1"/>
                </a:solidFill>
              </a:rPr>
              <a:t>Fell to Babylonians (2Chr.36:1-21)</a:t>
            </a:r>
          </a:p>
          <a:p>
            <a:r>
              <a:rPr lang="en-US" sz="2400" b="1" dirty="0" smtClean="0">
                <a:solidFill>
                  <a:schemeClr val="bg1"/>
                </a:solidFill>
              </a:rPr>
              <a:t>606 </a:t>
            </a:r>
            <a:r>
              <a:rPr lang="en-US" sz="2400" b="1" dirty="0" smtClean="0">
                <a:solidFill>
                  <a:schemeClr val="bg1"/>
                </a:solidFill>
              </a:rPr>
              <a:t>BC first captives taken from Jerusalem (vs.4-8)</a:t>
            </a:r>
          </a:p>
          <a:p>
            <a:r>
              <a:rPr lang="en-US" sz="2400" b="1" dirty="0" smtClean="0">
                <a:solidFill>
                  <a:schemeClr val="bg1"/>
                </a:solidFill>
              </a:rPr>
              <a:t>597 BC second group taken (vs.9-10)</a:t>
            </a:r>
          </a:p>
          <a:p>
            <a:r>
              <a:rPr lang="en-US" sz="2400" b="1" dirty="0" smtClean="0">
                <a:solidFill>
                  <a:schemeClr val="bg1"/>
                </a:solidFill>
              </a:rPr>
              <a:t>586 BC Jerusalem &amp; temple destroyed (</a:t>
            </a:r>
            <a:r>
              <a:rPr lang="en-US" sz="2400" b="1" dirty="0" smtClean="0">
                <a:solidFill>
                  <a:schemeClr val="bg1"/>
                </a:solidFill>
              </a:rPr>
              <a:t>vs.11-21</a:t>
            </a:r>
            <a:r>
              <a:rPr lang="en-US" sz="2400" b="1" dirty="0" smtClean="0">
                <a:solidFill>
                  <a:schemeClr val="bg1"/>
                </a:solidFill>
              </a:rPr>
              <a:t>)</a:t>
            </a:r>
          </a:p>
        </p:txBody>
      </p:sp>
      <p:pic>
        <p:nvPicPr>
          <p:cNvPr id="5" name="Content Placeholder 4" descr="Divided_Kingdom.jpg"/>
          <p:cNvPicPr>
            <a:picLocks noGrp="1" noChangeAspect="1"/>
          </p:cNvPicPr>
          <p:nvPr>
            <p:ph sz="half" idx="2"/>
          </p:nvPr>
        </p:nvPicPr>
        <p:blipFill>
          <a:blip r:embed="rId3" cstate="print"/>
          <a:stretch>
            <a:fillRect/>
          </a:stretch>
        </p:blipFill>
        <p:spPr>
          <a:xfrm>
            <a:off x="4648200" y="1676400"/>
            <a:ext cx="4038600" cy="4724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2000"/>
                                        <p:tgtEl>
                                          <p:spTgt spid="3379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795">
                                            <p:txEl>
                                              <p:pRg st="1" end="1"/>
                                            </p:txEl>
                                          </p:spTgt>
                                        </p:tgtEl>
                                        <p:attrNameLst>
                                          <p:attrName>style.visibility</p:attrName>
                                        </p:attrNameLst>
                                      </p:cBhvr>
                                      <p:to>
                                        <p:strVal val="visible"/>
                                      </p:to>
                                    </p:set>
                                    <p:animEffect transition="in" filter="fade">
                                      <p:cBhvr>
                                        <p:cTn id="10" dur="2000"/>
                                        <p:tgtEl>
                                          <p:spTgt spid="3379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Effect transition="in" filter="fade">
                                      <p:cBhvr>
                                        <p:cTn id="13" dur="2000"/>
                                        <p:tgtEl>
                                          <p:spTgt spid="3379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795">
                                            <p:txEl>
                                              <p:pRg st="3" end="3"/>
                                            </p:txEl>
                                          </p:spTgt>
                                        </p:tgtEl>
                                        <p:attrNameLst>
                                          <p:attrName>style.visibility</p:attrName>
                                        </p:attrNameLst>
                                      </p:cBhvr>
                                      <p:to>
                                        <p:strVal val="visible"/>
                                      </p:to>
                                    </p:set>
                                    <p:animEffect transition="in" filter="fade">
                                      <p:cBhvr>
                                        <p:cTn id="16" dur="2000"/>
                                        <p:tgtEl>
                                          <p:spTgt spid="3379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795">
                                            <p:txEl>
                                              <p:pRg st="4" end="4"/>
                                            </p:txEl>
                                          </p:spTgt>
                                        </p:tgtEl>
                                        <p:attrNameLst>
                                          <p:attrName>style.visibility</p:attrName>
                                        </p:attrNameLst>
                                      </p:cBhvr>
                                      <p:to>
                                        <p:strVal val="visible"/>
                                      </p:to>
                                    </p:set>
                                    <p:animEffect transition="in" filter="fade">
                                      <p:cBhvr>
                                        <p:cTn id="19" dur="20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b="1" dirty="0" smtClean="0">
                <a:solidFill>
                  <a:schemeClr val="bg1"/>
                </a:solidFill>
              </a:rPr>
              <a:t>HAS GOD FORGOTTEN HIS PLAN?</a:t>
            </a:r>
          </a:p>
        </p:txBody>
      </p:sp>
      <p:sp>
        <p:nvSpPr>
          <p:cNvPr id="34819" name="Content Placeholder 2"/>
          <p:cNvSpPr>
            <a:spLocks noGrp="1"/>
          </p:cNvSpPr>
          <p:nvPr>
            <p:ph idx="1"/>
          </p:nvPr>
        </p:nvSpPr>
        <p:spPr/>
        <p:txBody>
          <a:bodyPr/>
          <a:lstStyle/>
          <a:p>
            <a:r>
              <a:rPr lang="en-US" sz="3000" b="1" dirty="0" smtClean="0">
                <a:solidFill>
                  <a:schemeClr val="bg1"/>
                </a:solidFill>
              </a:rPr>
              <a:t>Judah had to be punished, but God did not allow man’s weakness to change His eternal purpose!</a:t>
            </a:r>
          </a:p>
          <a:p>
            <a:r>
              <a:rPr lang="en-US" sz="3000" b="1" dirty="0" smtClean="0">
                <a:solidFill>
                  <a:schemeClr val="bg1"/>
                </a:solidFill>
              </a:rPr>
              <a:t>Remember the promise to David (2Sam.7:12-16)</a:t>
            </a:r>
          </a:p>
          <a:p>
            <a:pPr lvl="1"/>
            <a:r>
              <a:rPr lang="en-US" sz="2600" b="1" dirty="0" smtClean="0">
                <a:solidFill>
                  <a:schemeClr val="bg1"/>
                </a:solidFill>
              </a:rPr>
              <a:t>Royal line would remain in his family</a:t>
            </a:r>
          </a:p>
          <a:p>
            <a:pPr lvl="2">
              <a:buFont typeface="Wingdings" pitchFamily="2" charset="2"/>
              <a:buChar char="v"/>
            </a:pPr>
            <a:r>
              <a:rPr lang="en-US" b="1" dirty="0" smtClean="0">
                <a:solidFill>
                  <a:schemeClr val="bg1"/>
                </a:solidFill>
              </a:rPr>
              <a:t>Ruling family changed 9 times in Israel</a:t>
            </a:r>
          </a:p>
          <a:p>
            <a:pPr lvl="2">
              <a:buFont typeface="Wingdings" pitchFamily="2" charset="2"/>
              <a:buChar char="v"/>
            </a:pPr>
            <a:r>
              <a:rPr lang="en-US" b="1" dirty="0" smtClean="0">
                <a:solidFill>
                  <a:schemeClr val="bg1"/>
                </a:solidFill>
              </a:rPr>
              <a:t>Ruling family </a:t>
            </a:r>
            <a:r>
              <a:rPr lang="en-US" b="1" i="1" u="sng" dirty="0" smtClean="0">
                <a:solidFill>
                  <a:schemeClr val="bg1"/>
                </a:solidFill>
              </a:rPr>
              <a:t>never</a:t>
            </a:r>
            <a:r>
              <a:rPr lang="en-US" b="1" dirty="0" smtClean="0">
                <a:solidFill>
                  <a:schemeClr val="bg1"/>
                </a:solidFill>
              </a:rPr>
              <a:t> changed in Judah!</a:t>
            </a:r>
          </a:p>
          <a:p>
            <a:r>
              <a:rPr lang="en-US" sz="2400" b="1" dirty="0" smtClean="0">
                <a:solidFill>
                  <a:schemeClr val="bg1"/>
                </a:solidFill>
              </a:rPr>
              <a:t>P</a:t>
            </a:r>
            <a:r>
              <a:rPr lang="en-US" sz="3000" b="1" dirty="0" smtClean="0">
                <a:solidFill>
                  <a:schemeClr val="bg1"/>
                </a:solidFill>
              </a:rPr>
              <a:t>unishment </a:t>
            </a:r>
            <a:r>
              <a:rPr lang="en-US" sz="3000" b="1" dirty="0" smtClean="0">
                <a:solidFill>
                  <a:schemeClr val="bg1"/>
                </a:solidFill>
              </a:rPr>
              <a:t>part of God’s promise, as were His blessings for faithfulness </a:t>
            </a:r>
            <a:r>
              <a:rPr lang="en-US" sz="3000" b="1" dirty="0" smtClean="0">
                <a:solidFill>
                  <a:schemeClr val="bg1"/>
                </a:solidFill>
              </a:rPr>
              <a:t>(</a:t>
            </a:r>
            <a:r>
              <a:rPr lang="en-US" sz="3000" b="1" dirty="0" smtClean="0">
                <a:solidFill>
                  <a:schemeClr val="bg1"/>
                </a:solidFill>
              </a:rPr>
              <a:t>2 Sam.7:</a:t>
            </a:r>
            <a:r>
              <a:rPr lang="en-US" sz="3000" b="1" dirty="0" smtClean="0">
                <a:solidFill>
                  <a:schemeClr val="bg1"/>
                </a:solidFill>
              </a:rPr>
              <a:t>14-16)</a:t>
            </a:r>
            <a:endParaRPr lang="en-US" sz="3000" b="1"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“Babylonian Chronicle”</a:t>
            </a:r>
            <a:r>
              <a:rPr lang="en-US" dirty="0" smtClean="0"/>
              <a:t>”</a:t>
            </a:r>
            <a:endParaRPr lang="en-US" dirty="0"/>
          </a:p>
        </p:txBody>
      </p:sp>
      <p:pic>
        <p:nvPicPr>
          <p:cNvPr id="4" name="Content Placeholder 3" descr="Babylonian Chronicle.jpg"/>
          <p:cNvPicPr>
            <a:picLocks noGrp="1" noChangeAspect="1"/>
          </p:cNvPicPr>
          <p:nvPr>
            <p:ph idx="1"/>
          </p:nvPr>
        </p:nvPicPr>
        <p:blipFill>
          <a:blip r:embed="rId3" cstate="print"/>
          <a:stretch>
            <a:fillRect/>
          </a:stretch>
        </p:blipFill>
        <p:spPr>
          <a:xfrm>
            <a:off x="1295400" y="1600200"/>
            <a:ext cx="7010399" cy="51054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a:solidFill>
            <a:schemeClr val="tx1"/>
          </a:solidFill>
        </p:spPr>
        <p:txBody>
          <a:bodyPr/>
          <a:lstStyle/>
          <a:p>
            <a:r>
              <a:rPr lang="en-US" b="1" dirty="0" smtClean="0">
                <a:solidFill>
                  <a:schemeClr val="bg1"/>
                </a:solidFill>
              </a:rPr>
              <a:t>THE TIME OF CAPTIVITY</a:t>
            </a:r>
          </a:p>
        </p:txBody>
      </p:sp>
      <p:sp>
        <p:nvSpPr>
          <p:cNvPr id="35843" name="Content Placeholder 2"/>
          <p:cNvSpPr>
            <a:spLocks noGrp="1"/>
          </p:cNvSpPr>
          <p:nvPr>
            <p:ph sz="half" idx="1"/>
          </p:nvPr>
        </p:nvSpPr>
        <p:spPr>
          <a:solidFill>
            <a:schemeClr val="tx1"/>
          </a:solidFill>
        </p:spPr>
        <p:txBody>
          <a:bodyPr>
            <a:normAutofit fontScale="92500"/>
          </a:bodyPr>
          <a:lstStyle/>
          <a:p>
            <a:r>
              <a:rPr lang="en-US" sz="3000" b="1" dirty="0" smtClean="0">
                <a:solidFill>
                  <a:schemeClr val="bg1"/>
                </a:solidFill>
              </a:rPr>
              <a:t>Daniel </a:t>
            </a:r>
            <a:r>
              <a:rPr lang="en-US" sz="3000" b="1" dirty="0" smtClean="0">
                <a:solidFill>
                  <a:schemeClr val="bg1"/>
                </a:solidFill>
              </a:rPr>
              <a:t>&amp; Ezekiel served as God’s prophets during captivity.</a:t>
            </a:r>
          </a:p>
          <a:p>
            <a:r>
              <a:rPr lang="en-US" sz="3000" b="1" dirty="0" smtClean="0">
                <a:solidFill>
                  <a:schemeClr val="bg1"/>
                </a:solidFill>
              </a:rPr>
              <a:t>Daniel in positions of authority under Nebuchadnezzar, then </a:t>
            </a:r>
            <a:r>
              <a:rPr lang="en-US" sz="3000" b="1" dirty="0" smtClean="0">
                <a:solidFill>
                  <a:schemeClr val="bg1"/>
                </a:solidFill>
              </a:rPr>
              <a:t>Darius </a:t>
            </a:r>
            <a:r>
              <a:rPr lang="en-US" sz="2600" b="1" dirty="0" smtClean="0">
                <a:solidFill>
                  <a:schemeClr val="bg1"/>
                </a:solidFill>
              </a:rPr>
              <a:t>(Medes/Persians)</a:t>
            </a:r>
            <a:endParaRPr lang="en-US" sz="2600" b="1" dirty="0" smtClean="0">
              <a:solidFill>
                <a:schemeClr val="bg1"/>
              </a:solidFill>
            </a:endParaRPr>
          </a:p>
          <a:p>
            <a:r>
              <a:rPr lang="en-US" sz="3000" b="1" dirty="0" smtClean="0">
                <a:solidFill>
                  <a:schemeClr val="bg1"/>
                </a:solidFill>
              </a:rPr>
              <a:t>Ezekiel lived among the common people</a:t>
            </a:r>
          </a:p>
          <a:p>
            <a:pPr>
              <a:buFont typeface="Arial" charset="0"/>
              <a:buNone/>
            </a:pPr>
            <a:endParaRPr lang="en-US" sz="3000" dirty="0" smtClean="0"/>
          </a:p>
        </p:txBody>
      </p:sp>
      <p:pic>
        <p:nvPicPr>
          <p:cNvPr id="5" name="Content Placeholder 4" descr="Daniel and Ezekiel in Babylon.gif"/>
          <p:cNvPicPr>
            <a:picLocks noGrp="1" noChangeAspect="1"/>
          </p:cNvPicPr>
          <p:nvPr>
            <p:ph sz="half" idx="2"/>
          </p:nvPr>
        </p:nvPicPr>
        <p:blipFill>
          <a:blip r:embed="rId3" cstate="print"/>
          <a:stretch>
            <a:fillRect/>
          </a:stretch>
        </p:blipFill>
        <p:spPr>
          <a:xfrm>
            <a:off x="4572001" y="1752600"/>
            <a:ext cx="4343400" cy="42672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843">
                                            <p:bg/>
                                          </p:spTgt>
                                        </p:tgtEl>
                                        <p:attrNameLst>
                                          <p:attrName>style.visibility</p:attrName>
                                        </p:attrNameLst>
                                      </p:cBhvr>
                                      <p:to>
                                        <p:strVal val="visible"/>
                                      </p:to>
                                    </p:set>
                                    <p:animEffect transition="in" filter="wipe(down)">
                                      <p:cBhvr>
                                        <p:cTn id="7" dur="500"/>
                                        <p:tgtEl>
                                          <p:spTgt spid="3584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5843">
                                            <p:txEl>
                                              <p:pRg st="0" end="0"/>
                                            </p:txEl>
                                          </p:spTgt>
                                        </p:tgtEl>
                                        <p:attrNameLst>
                                          <p:attrName>style.visibility</p:attrName>
                                        </p:attrNameLst>
                                      </p:cBhvr>
                                      <p:to>
                                        <p:strVal val="visible"/>
                                      </p:to>
                                    </p:set>
                                    <p:animEffect transition="in" filter="wipe(down)">
                                      <p:cBhvr>
                                        <p:cTn id="10" dur="500"/>
                                        <p:tgtEl>
                                          <p:spTgt spid="3584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Effect transition="in" filter="wipe(down)">
                                      <p:cBhvr>
                                        <p:cTn id="13" dur="500"/>
                                        <p:tgtEl>
                                          <p:spTgt spid="3584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5843">
                                            <p:txEl>
                                              <p:pRg st="2" end="2"/>
                                            </p:txEl>
                                          </p:spTgt>
                                        </p:tgtEl>
                                        <p:attrNameLst>
                                          <p:attrName>style.visibility</p:attrName>
                                        </p:attrNameLst>
                                      </p:cBhvr>
                                      <p:to>
                                        <p:strVal val="visible"/>
                                      </p:to>
                                    </p:set>
                                    <p:animEffect transition="in" filter="wipe(down)">
                                      <p:cBhvr>
                                        <p:cTn id="16"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1012</Words>
  <Application>Microsoft Office PowerPoint</Application>
  <PresentationFormat>On-screen Show (4:3)</PresentationFormat>
  <Paragraphs>112</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2_Office Theme</vt:lpstr>
      <vt:lpstr>Slide 1</vt:lpstr>
      <vt:lpstr>The story is about…… </vt:lpstr>
      <vt:lpstr>DIVIDED KINGDOM</vt:lpstr>
      <vt:lpstr>RISE &amp; FALL OF ISRAEL</vt:lpstr>
      <vt:lpstr>RISE &amp; FALL OF JUDAH</vt:lpstr>
      <vt:lpstr>RISE &amp; FALL OF JUDAH</vt:lpstr>
      <vt:lpstr>HAS GOD FORGOTTEN HIS PLAN?</vt:lpstr>
      <vt:lpstr>The “Babylonian Chronicle””</vt:lpstr>
      <vt:lpstr>THE TIME OF CAPTIVITY</vt:lpstr>
      <vt:lpstr>RETURN OF A REMNANT</vt:lpstr>
      <vt:lpstr>REBUILDING THE TEMPLE</vt:lpstr>
      <vt:lpstr>REBUILDING THE TEMPLE</vt:lpstr>
      <vt:lpstr>GOD’S FINAL OT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 and Eva</dc:creator>
  <cp:lastModifiedBy>Heath and Eva</cp:lastModifiedBy>
  <cp:revision>37</cp:revision>
  <dcterms:created xsi:type="dcterms:W3CDTF">2018-02-03T13:48:16Z</dcterms:created>
  <dcterms:modified xsi:type="dcterms:W3CDTF">2018-02-04T12:56:12Z</dcterms:modified>
</cp:coreProperties>
</file>