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snapToGrid="0">
      <p:cViewPr varScale="1">
        <p:scale>
          <a:sx n="66" d="100"/>
          <a:sy n="66" d="100"/>
        </p:scale>
        <p:origin x="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6C6A7B4-35AC-4C5C-AB29-7129ED81A628}" type="datetimeFigureOut">
              <a:rPr lang="en-US" smtClean="0"/>
              <a:t>2/10/2019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EF744C4-AE6C-417A-ACCD-746B4D7BB0F4}" type="slidenum">
              <a:rPr lang="en-US" smtClean="0"/>
              <a:t>‹#›</a:t>
            </a:fld>
            <a:endParaRPr lang="en-US"/>
          </a:p>
        </p:txBody>
      </p:sp>
    </p:spTree>
    <p:extLst>
      <p:ext uri="{BB962C8B-B14F-4D97-AF65-F5344CB8AC3E}">
        <p14:creationId xmlns:p14="http://schemas.microsoft.com/office/powerpoint/2010/main" val="97587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with boldness even the existence of a god; because, if there be one, he must more approve of the homage of reason, than that of blind-folded fear.”  Thomas Jefferson</a:t>
            </a:r>
          </a:p>
          <a:p>
            <a:r>
              <a:rPr lang="en-US" dirty="0"/>
              <a:t>God has created us with intelligence and the ability to reason, weigh the evidence and form reasonable conclusions.  He would not have created us with these abilities and then left us without substantial evidence to conclude that He is, that He created everything, that He has given us His Word, and that He sent His Son.</a:t>
            </a:r>
          </a:p>
          <a:p>
            <a:endParaRPr lang="en-US" dirty="0"/>
          </a:p>
          <a:p>
            <a:r>
              <a:rPr lang="en-US" dirty="0"/>
              <a:t>There are over 300 Messianic prophecies and I like to take this time to review in detail each one (ha ha), but first let’s consider what it takes to have a reliable account…</a:t>
            </a:r>
          </a:p>
        </p:txBody>
      </p:sp>
      <p:sp>
        <p:nvSpPr>
          <p:cNvPr id="4" name="Slide Number Placeholder 3"/>
          <p:cNvSpPr>
            <a:spLocks noGrp="1"/>
          </p:cNvSpPr>
          <p:nvPr>
            <p:ph type="sldNum" sz="quarter" idx="5"/>
          </p:nvPr>
        </p:nvSpPr>
        <p:spPr/>
        <p:txBody>
          <a:bodyPr/>
          <a:lstStyle/>
          <a:p>
            <a:fld id="{2EF744C4-AE6C-417A-ACCD-746B4D7BB0F4}" type="slidenum">
              <a:rPr lang="en-US" smtClean="0"/>
              <a:t>1</a:t>
            </a:fld>
            <a:endParaRPr lang="en-US"/>
          </a:p>
        </p:txBody>
      </p:sp>
    </p:spTree>
    <p:extLst>
      <p:ext uri="{BB962C8B-B14F-4D97-AF65-F5344CB8AC3E}">
        <p14:creationId xmlns:p14="http://schemas.microsoft.com/office/powerpoint/2010/main" val="3897876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was the amount of the betrayal foretold, but also references to what was done with the money after Judas felt remorse for what he had done.  He threw the money into the temple sanctuary when they refused to accept the money back before he hung himself, and the chief priests used this “blood money” to purchase the “potter’s field” as a burial place for strangers.</a:t>
            </a:r>
          </a:p>
        </p:txBody>
      </p:sp>
      <p:sp>
        <p:nvSpPr>
          <p:cNvPr id="4" name="Slide Number Placeholder 3"/>
          <p:cNvSpPr>
            <a:spLocks noGrp="1"/>
          </p:cNvSpPr>
          <p:nvPr>
            <p:ph type="sldNum" sz="quarter" idx="5"/>
          </p:nvPr>
        </p:nvSpPr>
        <p:spPr/>
        <p:txBody>
          <a:bodyPr/>
          <a:lstStyle/>
          <a:p>
            <a:fld id="{2EF744C4-AE6C-417A-ACCD-746B4D7BB0F4}" type="slidenum">
              <a:rPr lang="en-US" smtClean="0"/>
              <a:t>10</a:t>
            </a:fld>
            <a:endParaRPr lang="en-US"/>
          </a:p>
        </p:txBody>
      </p:sp>
    </p:spTree>
    <p:extLst>
      <p:ext uri="{BB962C8B-B14F-4D97-AF65-F5344CB8AC3E}">
        <p14:creationId xmlns:p14="http://schemas.microsoft.com/office/powerpoint/2010/main" val="361075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11</a:t>
            </a:fld>
            <a:endParaRPr lang="en-US"/>
          </a:p>
        </p:txBody>
      </p:sp>
    </p:spTree>
    <p:extLst>
      <p:ext uri="{BB962C8B-B14F-4D97-AF65-F5344CB8AC3E}">
        <p14:creationId xmlns:p14="http://schemas.microsoft.com/office/powerpoint/2010/main" val="2056104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12</a:t>
            </a:fld>
            <a:endParaRPr lang="en-US"/>
          </a:p>
        </p:txBody>
      </p:sp>
    </p:spTree>
    <p:extLst>
      <p:ext uri="{BB962C8B-B14F-4D97-AF65-F5344CB8AC3E}">
        <p14:creationId xmlns:p14="http://schemas.microsoft.com/office/powerpoint/2010/main" val="77191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13</a:t>
            </a:fld>
            <a:endParaRPr lang="en-US"/>
          </a:p>
        </p:txBody>
      </p:sp>
    </p:spTree>
    <p:extLst>
      <p:ext uri="{BB962C8B-B14F-4D97-AF65-F5344CB8AC3E}">
        <p14:creationId xmlns:p14="http://schemas.microsoft.com/office/powerpoint/2010/main" val="836809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“rock solid faith”?  For years men have tried to destroy the credibility of the Bible, and yet this Holy Book has withstood all the scrutiny thrown at it.  It has been written over a period of 1,600 years by 40+ authors of varying backgrounds from kings to fishermen, physicians to shepherds, tax collectors to Pharisees.  Although times have changed drastically thru the course of human events and perspectives and knowledge of all these men were vastly different the common denominator is God.  How much will you require to believe to the point of obedience?  What can you take from this lesson to share with someone who doesn’t have this faith and are, perhaps, unaware of their emptiness Heath spoke of this morning.  Will you empty yourself tonight and allow God to fill you up?  Will you put to use in your life the suffering of Jesus for the forgiveness of your sins and be baptized for the remission of your sins?</a:t>
            </a:r>
          </a:p>
        </p:txBody>
      </p:sp>
      <p:sp>
        <p:nvSpPr>
          <p:cNvPr id="4" name="Slide Number Placeholder 3"/>
          <p:cNvSpPr>
            <a:spLocks noGrp="1"/>
          </p:cNvSpPr>
          <p:nvPr>
            <p:ph type="sldNum" sz="quarter" idx="5"/>
          </p:nvPr>
        </p:nvSpPr>
        <p:spPr/>
        <p:txBody>
          <a:bodyPr/>
          <a:lstStyle/>
          <a:p>
            <a:fld id="{2EF744C4-AE6C-417A-ACCD-746B4D7BB0F4}" type="slidenum">
              <a:rPr lang="en-US" smtClean="0"/>
              <a:t>14</a:t>
            </a:fld>
            <a:endParaRPr lang="en-US"/>
          </a:p>
        </p:txBody>
      </p:sp>
    </p:spTree>
    <p:extLst>
      <p:ext uri="{BB962C8B-B14F-4D97-AF65-F5344CB8AC3E}">
        <p14:creationId xmlns:p14="http://schemas.microsoft.com/office/powerpoint/2010/main" val="286983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war, Greenglass fled to Mexico and his conspirators arranged a meeting with the secretary of the Russian ambassador in Mexico City.  Proper identification was of utmost importance in arranging this meeting, therefore there were five prearranged signs that were used to identify Greenglass.  Upon witnessing these five signs the secretary was to then give him a passport.</a:t>
            </a:r>
          </a:p>
        </p:txBody>
      </p:sp>
      <p:sp>
        <p:nvSpPr>
          <p:cNvPr id="4" name="Slide Number Placeholder 3"/>
          <p:cNvSpPr>
            <a:spLocks noGrp="1"/>
          </p:cNvSpPr>
          <p:nvPr>
            <p:ph type="sldNum" sz="quarter" idx="5"/>
          </p:nvPr>
        </p:nvSpPr>
        <p:spPr/>
        <p:txBody>
          <a:bodyPr/>
          <a:lstStyle/>
          <a:p>
            <a:fld id="{2EF744C4-AE6C-417A-ACCD-746B4D7BB0F4}" type="slidenum">
              <a:rPr lang="en-US" smtClean="0"/>
              <a:t>2</a:t>
            </a:fld>
            <a:endParaRPr lang="en-US"/>
          </a:p>
        </p:txBody>
      </p:sp>
    </p:spTree>
    <p:extLst>
      <p:ext uri="{BB962C8B-B14F-4D97-AF65-F5344CB8AC3E}">
        <p14:creationId xmlns:p14="http://schemas.microsoft.com/office/powerpoint/2010/main" val="127924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3</a:t>
            </a:fld>
            <a:endParaRPr lang="en-US"/>
          </a:p>
        </p:txBody>
      </p:sp>
    </p:spTree>
    <p:extLst>
      <p:ext uri="{BB962C8B-B14F-4D97-AF65-F5344CB8AC3E}">
        <p14:creationId xmlns:p14="http://schemas.microsoft.com/office/powerpoint/2010/main" val="3076389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4</a:t>
            </a:fld>
            <a:endParaRPr lang="en-US"/>
          </a:p>
        </p:txBody>
      </p:sp>
    </p:spTree>
    <p:extLst>
      <p:ext uri="{BB962C8B-B14F-4D97-AF65-F5344CB8AC3E}">
        <p14:creationId xmlns:p14="http://schemas.microsoft.com/office/powerpoint/2010/main" val="1506982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5</a:t>
            </a:fld>
            <a:endParaRPr lang="en-US"/>
          </a:p>
        </p:txBody>
      </p:sp>
    </p:spTree>
    <p:extLst>
      <p:ext uri="{BB962C8B-B14F-4D97-AF65-F5344CB8AC3E}">
        <p14:creationId xmlns:p14="http://schemas.microsoft.com/office/powerpoint/2010/main" val="3674864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6</a:t>
            </a:fld>
            <a:endParaRPr lang="en-US"/>
          </a:p>
        </p:txBody>
      </p:sp>
    </p:spTree>
    <p:extLst>
      <p:ext uri="{BB962C8B-B14F-4D97-AF65-F5344CB8AC3E}">
        <p14:creationId xmlns:p14="http://schemas.microsoft.com/office/powerpoint/2010/main" val="526668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 seed” suggestive of virgin birth, only place I could find referenced where seed of a woman is used</a:t>
            </a:r>
          </a:p>
          <a:p>
            <a:r>
              <a:rPr lang="en-US" dirty="0"/>
              <a:t>Micah prophesied 700 before Jesus birth</a:t>
            </a:r>
          </a:p>
          <a:p>
            <a:r>
              <a:rPr lang="en-US" dirty="0"/>
              <a:t>Augustus Caesar commanded a census be performed which is the reason Jesus was born in Bethlehem, otherwise He would have more naturally been born in Nazareth, some 80 miles away.</a:t>
            </a:r>
          </a:p>
          <a:p>
            <a:r>
              <a:rPr lang="en-US" dirty="0"/>
              <a:t>Because of Herod’s plot to destroy the infant Jesus, an angel instructed Joseph to flee to Egypt where they remained until Herod died, thus fulfilling the prophecy that God would bring Him out of Egypt</a:t>
            </a:r>
          </a:p>
        </p:txBody>
      </p:sp>
      <p:sp>
        <p:nvSpPr>
          <p:cNvPr id="4" name="Slide Number Placeholder 3"/>
          <p:cNvSpPr>
            <a:spLocks noGrp="1"/>
          </p:cNvSpPr>
          <p:nvPr>
            <p:ph type="sldNum" sz="quarter" idx="5"/>
          </p:nvPr>
        </p:nvSpPr>
        <p:spPr/>
        <p:txBody>
          <a:bodyPr/>
          <a:lstStyle/>
          <a:p>
            <a:fld id="{2EF744C4-AE6C-417A-ACCD-746B4D7BB0F4}" type="slidenum">
              <a:rPr lang="en-US" smtClean="0"/>
              <a:t>7</a:t>
            </a:fld>
            <a:endParaRPr lang="en-US"/>
          </a:p>
        </p:txBody>
      </p:sp>
    </p:spTree>
    <p:extLst>
      <p:ext uri="{BB962C8B-B14F-4D97-AF65-F5344CB8AC3E}">
        <p14:creationId xmlns:p14="http://schemas.microsoft.com/office/powerpoint/2010/main" val="3977587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8</a:t>
            </a:fld>
            <a:endParaRPr lang="en-US"/>
          </a:p>
        </p:txBody>
      </p:sp>
    </p:spTree>
    <p:extLst>
      <p:ext uri="{BB962C8B-B14F-4D97-AF65-F5344CB8AC3E}">
        <p14:creationId xmlns:p14="http://schemas.microsoft.com/office/powerpoint/2010/main" val="201572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F744C4-AE6C-417A-ACCD-746B4D7BB0F4}" type="slidenum">
              <a:rPr lang="en-US" smtClean="0"/>
              <a:t>9</a:t>
            </a:fld>
            <a:endParaRPr lang="en-US"/>
          </a:p>
        </p:txBody>
      </p:sp>
    </p:spTree>
    <p:extLst>
      <p:ext uri="{BB962C8B-B14F-4D97-AF65-F5344CB8AC3E}">
        <p14:creationId xmlns:p14="http://schemas.microsoft.com/office/powerpoint/2010/main" val="40284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13645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00858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612124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88408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195434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1687014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328429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653844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329912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81780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265896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318929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428487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311717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149310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125696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A2853BC-CAC9-4245-8A93-E0F30A7578C2}" type="datetimeFigureOut">
              <a:rPr lang="en-US" smtClean="0"/>
              <a:t>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D62E71-1650-46B0-ABD7-46D0856DECA9}" type="slidenum">
              <a:rPr lang="en-US" smtClean="0"/>
              <a:t>‹#›</a:t>
            </a:fld>
            <a:endParaRPr lang="en-US" dirty="0"/>
          </a:p>
        </p:txBody>
      </p:sp>
    </p:spTree>
    <p:extLst>
      <p:ext uri="{BB962C8B-B14F-4D97-AF65-F5344CB8AC3E}">
        <p14:creationId xmlns:p14="http://schemas.microsoft.com/office/powerpoint/2010/main" val="184285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A2853BC-CAC9-4245-8A93-E0F30A7578C2}" type="datetimeFigureOut">
              <a:rPr lang="en-US" smtClean="0"/>
              <a:t>2/9/2019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1D62E71-1650-46B0-ABD7-46D0856DECA9}" type="slidenum">
              <a:rPr lang="en-US" smtClean="0"/>
              <a:t>‹#›</a:t>
            </a:fld>
            <a:endParaRPr lang="en-US" dirty="0"/>
          </a:p>
        </p:txBody>
      </p:sp>
    </p:spTree>
    <p:extLst>
      <p:ext uri="{BB962C8B-B14F-4D97-AF65-F5344CB8AC3E}">
        <p14:creationId xmlns:p14="http://schemas.microsoft.com/office/powerpoint/2010/main" val="1988671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4A2D8-96D3-442F-8D30-A4852E0A5A45}"/>
              </a:ext>
            </a:extLst>
          </p:cNvPr>
          <p:cNvSpPr>
            <a:spLocks noGrp="1"/>
          </p:cNvSpPr>
          <p:nvPr>
            <p:ph type="ctrTitle"/>
          </p:nvPr>
        </p:nvSpPr>
        <p:spPr/>
        <p:txBody>
          <a:bodyPr/>
          <a:lstStyle/>
          <a:p>
            <a:r>
              <a:rPr lang="en-US" dirty="0"/>
              <a:t>Rock Solid Faith</a:t>
            </a:r>
          </a:p>
        </p:txBody>
      </p:sp>
      <p:sp>
        <p:nvSpPr>
          <p:cNvPr id="3" name="Subtitle 2">
            <a:extLst>
              <a:ext uri="{FF2B5EF4-FFF2-40B4-BE49-F238E27FC236}">
                <a16:creationId xmlns:a16="http://schemas.microsoft.com/office/drawing/2014/main" id="{C264A496-AAB8-4DC3-A122-D08F3211BC82}"/>
              </a:ext>
            </a:extLst>
          </p:cNvPr>
          <p:cNvSpPr>
            <a:spLocks noGrp="1"/>
          </p:cNvSpPr>
          <p:nvPr>
            <p:ph type="subTitle" idx="1"/>
          </p:nvPr>
        </p:nvSpPr>
        <p:spPr/>
        <p:txBody>
          <a:bodyPr/>
          <a:lstStyle/>
          <a:p>
            <a:r>
              <a:rPr lang="en-US" dirty="0"/>
              <a:t>A study of messianic prophecies</a:t>
            </a:r>
          </a:p>
        </p:txBody>
      </p:sp>
    </p:spTree>
    <p:extLst>
      <p:ext uri="{BB962C8B-B14F-4D97-AF65-F5344CB8AC3E}">
        <p14:creationId xmlns:p14="http://schemas.microsoft.com/office/powerpoint/2010/main" val="525952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ED9F-43A1-4BA3-A340-82B6B3B6FF1B}"/>
              </a:ext>
            </a:extLst>
          </p:cNvPr>
          <p:cNvSpPr>
            <a:spLocks noGrp="1"/>
          </p:cNvSpPr>
          <p:nvPr>
            <p:ph type="title"/>
          </p:nvPr>
        </p:nvSpPr>
        <p:spPr>
          <a:xfrm>
            <a:off x="10005115" y="452718"/>
            <a:ext cx="45719" cy="45719"/>
          </a:xfrm>
        </p:spPr>
        <p:txBody>
          <a:bodyPr/>
          <a:lstStyle/>
          <a:p>
            <a:endParaRPr lang="en-US" dirty="0"/>
          </a:p>
        </p:txBody>
      </p:sp>
      <p:sp>
        <p:nvSpPr>
          <p:cNvPr id="3" name="Content Placeholder 2">
            <a:extLst>
              <a:ext uri="{FF2B5EF4-FFF2-40B4-BE49-F238E27FC236}">
                <a16:creationId xmlns:a16="http://schemas.microsoft.com/office/drawing/2014/main" id="{3B7198EC-F44B-4EBC-B957-AECC0EE23E2A}"/>
              </a:ext>
            </a:extLst>
          </p:cNvPr>
          <p:cNvSpPr>
            <a:spLocks noGrp="1"/>
          </p:cNvSpPr>
          <p:nvPr>
            <p:ph idx="1"/>
          </p:nvPr>
        </p:nvSpPr>
        <p:spPr>
          <a:xfrm>
            <a:off x="1103312" y="452718"/>
            <a:ext cx="8946541" cy="5795681"/>
          </a:xfrm>
        </p:spPr>
        <p:txBody>
          <a:bodyPr>
            <a:normAutofit fontScale="92500" lnSpcReduction="10000"/>
          </a:bodyPr>
          <a:lstStyle/>
          <a:p>
            <a:endParaRPr lang="en-US" dirty="0"/>
          </a:p>
          <a:p>
            <a:r>
              <a:rPr lang="en-US" dirty="0"/>
              <a:t>Healing Ministry</a:t>
            </a:r>
          </a:p>
          <a:p>
            <a:pPr lvl="1"/>
            <a:r>
              <a:rPr lang="en-US" dirty="0"/>
              <a:t>Psalm 146:7, 8-feeds the hungry, restores sight to the blind, raises up the humble</a:t>
            </a:r>
          </a:p>
          <a:p>
            <a:pPr lvl="1"/>
            <a:r>
              <a:rPr lang="en-US" dirty="0"/>
              <a:t>Isaiah 35:5-6-blind, see; deaf, hear; lame, leap like deer; mute, sing</a:t>
            </a:r>
          </a:p>
          <a:p>
            <a:pPr lvl="1"/>
            <a:r>
              <a:rPr lang="en-US" dirty="0"/>
              <a:t>Matthew 11:4-5, Jesus uses His signs as proof that He is the Messiah in response to John the Baptist’s inquiry</a:t>
            </a:r>
          </a:p>
          <a:p>
            <a:r>
              <a:rPr lang="en-US" dirty="0"/>
              <a:t>Triumphal Entry</a:t>
            </a:r>
          </a:p>
          <a:p>
            <a:pPr lvl="1"/>
            <a:r>
              <a:rPr lang="en-US" dirty="0"/>
              <a:t>Zechariah 9:9, Rejoice greatly, O daughter of Zion!</a:t>
            </a:r>
            <a:br>
              <a:rPr lang="en-US" dirty="0"/>
            </a:br>
            <a:r>
              <a:rPr lang="en-US" dirty="0"/>
              <a:t>Shout </a:t>
            </a:r>
            <a:r>
              <a:rPr lang="en-US" i="1" dirty="0"/>
              <a:t>in triumph</a:t>
            </a:r>
            <a:r>
              <a:rPr lang="en-US" dirty="0"/>
              <a:t>, O daughter of Jerusalem!</a:t>
            </a:r>
            <a:br>
              <a:rPr lang="en-US" dirty="0"/>
            </a:br>
            <a:r>
              <a:rPr lang="en-US" dirty="0"/>
              <a:t>Behold, your king is coming to you;</a:t>
            </a:r>
            <a:br>
              <a:rPr lang="en-US" dirty="0"/>
            </a:br>
            <a:r>
              <a:rPr lang="en-US" dirty="0"/>
              <a:t>He is just and endowed with salvation,</a:t>
            </a:r>
            <a:br>
              <a:rPr lang="en-US" dirty="0"/>
            </a:br>
            <a:r>
              <a:rPr lang="en-US" dirty="0"/>
              <a:t>Humble, and mounted on a donkey,</a:t>
            </a:r>
            <a:br>
              <a:rPr lang="en-US" dirty="0"/>
            </a:br>
            <a:r>
              <a:rPr lang="en-US" dirty="0"/>
              <a:t>Even on a colt, the foal of a donkey.</a:t>
            </a:r>
          </a:p>
          <a:p>
            <a:pPr lvl="1"/>
            <a:r>
              <a:rPr lang="en-US" dirty="0"/>
              <a:t>Matthew 21:6-9</a:t>
            </a:r>
          </a:p>
          <a:p>
            <a:r>
              <a:rPr lang="en-US" dirty="0"/>
              <a:t>Betrayal for 30 pieces of silver</a:t>
            </a:r>
          </a:p>
          <a:p>
            <a:pPr lvl="1"/>
            <a:r>
              <a:rPr lang="en-US" dirty="0"/>
              <a:t>Zechariah 11:12-13</a:t>
            </a:r>
          </a:p>
          <a:p>
            <a:pPr lvl="1"/>
            <a:r>
              <a:rPr lang="en-US" dirty="0"/>
              <a:t>Matthew 26:14-15, 27:3-10</a:t>
            </a:r>
          </a:p>
        </p:txBody>
      </p:sp>
    </p:spTree>
    <p:extLst>
      <p:ext uri="{BB962C8B-B14F-4D97-AF65-F5344CB8AC3E}">
        <p14:creationId xmlns:p14="http://schemas.microsoft.com/office/powerpoint/2010/main" val="1337172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608C-C3C7-4ACD-BEF2-87C0D58FCE26}"/>
              </a:ext>
            </a:extLst>
          </p:cNvPr>
          <p:cNvSpPr>
            <a:spLocks noGrp="1"/>
          </p:cNvSpPr>
          <p:nvPr>
            <p:ph type="title"/>
          </p:nvPr>
        </p:nvSpPr>
        <p:spPr/>
        <p:txBody>
          <a:bodyPr/>
          <a:lstStyle/>
          <a:p>
            <a:r>
              <a:rPr lang="en-US" dirty="0"/>
              <a:t>Passover Lamb</a:t>
            </a:r>
          </a:p>
        </p:txBody>
      </p:sp>
      <p:sp>
        <p:nvSpPr>
          <p:cNvPr id="3" name="Content Placeholder 2">
            <a:extLst>
              <a:ext uri="{FF2B5EF4-FFF2-40B4-BE49-F238E27FC236}">
                <a16:creationId xmlns:a16="http://schemas.microsoft.com/office/drawing/2014/main" id="{6FE31E33-0291-4C5E-9DC3-ED8B68715C98}"/>
              </a:ext>
            </a:extLst>
          </p:cNvPr>
          <p:cNvSpPr>
            <a:spLocks noGrp="1"/>
          </p:cNvSpPr>
          <p:nvPr>
            <p:ph idx="1"/>
          </p:nvPr>
        </p:nvSpPr>
        <p:spPr>
          <a:xfrm>
            <a:off x="1103312" y="1454728"/>
            <a:ext cx="8946541" cy="4793672"/>
          </a:xfrm>
        </p:spPr>
        <p:txBody>
          <a:bodyPr>
            <a:normAutofit fontScale="92500" lnSpcReduction="20000"/>
          </a:bodyPr>
          <a:lstStyle/>
          <a:p>
            <a:r>
              <a:rPr lang="en-US" dirty="0"/>
              <a:t>Passover feast established, Exodus 12:21-27</a:t>
            </a:r>
          </a:p>
          <a:p>
            <a:r>
              <a:rPr lang="en-US" dirty="0"/>
              <a:t>Isaiah 53:7 compares the Messiah as a sacrificial lamb</a:t>
            </a:r>
          </a:p>
          <a:p>
            <a:r>
              <a:rPr lang="en-US" dirty="0"/>
              <a:t>Paul describes Christ as our Passover, I Corinthians 5:7</a:t>
            </a:r>
          </a:p>
          <a:p>
            <a:r>
              <a:rPr lang="en-US" dirty="0"/>
              <a:t>Passover lamb was not to have any bone broken, Exodus 12:46, Numbers 9:12</a:t>
            </a:r>
          </a:p>
          <a:p>
            <a:r>
              <a:rPr lang="en-US" dirty="0"/>
              <a:t>Psalms 34:20, prophesy that not a bone of Him would be broken</a:t>
            </a:r>
          </a:p>
          <a:p>
            <a:r>
              <a:rPr lang="en-US" dirty="0"/>
              <a:t>John 19:31-36, </a:t>
            </a:r>
            <a:r>
              <a:rPr lang="en-US" b="1" baseline="30000" dirty="0"/>
              <a:t> </a:t>
            </a:r>
            <a:r>
              <a:rPr lang="en-US" dirty="0"/>
              <a:t>Then the Jews, because it was the day of preparation, so that the bodies would not remain on the cross on the Sabbath for that Sabbath was a high day), asked Pilate that their legs might be broken, and </a:t>
            </a:r>
            <a:r>
              <a:rPr lang="en-US" i="1" dirty="0"/>
              <a:t>that</a:t>
            </a:r>
            <a:r>
              <a:rPr lang="en-US" dirty="0"/>
              <a:t> they might be taken away. </a:t>
            </a:r>
            <a:r>
              <a:rPr lang="en-US" b="1" baseline="30000" dirty="0"/>
              <a:t> </a:t>
            </a:r>
            <a:r>
              <a:rPr lang="en-US" dirty="0"/>
              <a:t>So the soldiers came, and broke the legs of the first man and of the other who was crucified with Him; but coming to Jesus, when they saw that He was already dead, they did not break His legs. </a:t>
            </a:r>
            <a:r>
              <a:rPr lang="en-US" b="1" baseline="30000" dirty="0"/>
              <a:t> </a:t>
            </a:r>
            <a:r>
              <a:rPr lang="en-US" dirty="0"/>
              <a:t>But one of the soldiers pierced His side with a spear, and immediately blood and water came out. </a:t>
            </a:r>
            <a:r>
              <a:rPr lang="en-US" b="1" baseline="30000" dirty="0"/>
              <a:t> </a:t>
            </a:r>
            <a:r>
              <a:rPr lang="en-US" dirty="0"/>
              <a:t>And he who has seen has testified, and his testimony is true; and he knows that he is telling the truth, so that you also may believe. </a:t>
            </a:r>
            <a:r>
              <a:rPr lang="en-US" b="1" baseline="30000" dirty="0"/>
              <a:t> </a:t>
            </a:r>
            <a:r>
              <a:rPr lang="en-US" dirty="0"/>
              <a:t>For these things came to pass to fulfill the Scripture, “</a:t>
            </a:r>
            <a:r>
              <a:rPr lang="en-US" cap="small" dirty="0"/>
              <a:t>Not a bone of Him shall be</a:t>
            </a:r>
            <a:r>
              <a:rPr lang="en-US" dirty="0"/>
              <a:t> </a:t>
            </a:r>
            <a:r>
              <a:rPr lang="en-US" cap="small" dirty="0"/>
              <a:t>broken</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200764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5D6B-A8D4-4EFC-8E82-6BF681481797}"/>
              </a:ext>
            </a:extLst>
          </p:cNvPr>
          <p:cNvSpPr>
            <a:spLocks noGrp="1"/>
          </p:cNvSpPr>
          <p:nvPr>
            <p:ph type="title"/>
          </p:nvPr>
        </p:nvSpPr>
        <p:spPr>
          <a:xfrm>
            <a:off x="646111" y="452719"/>
            <a:ext cx="9404723" cy="877318"/>
          </a:xfrm>
        </p:spPr>
        <p:txBody>
          <a:bodyPr/>
          <a:lstStyle/>
          <a:p>
            <a:r>
              <a:rPr lang="en-US" dirty="0"/>
              <a:t>Crucifixion Prophesied</a:t>
            </a:r>
          </a:p>
        </p:txBody>
      </p:sp>
      <p:sp>
        <p:nvSpPr>
          <p:cNvPr id="3" name="Content Placeholder 2">
            <a:extLst>
              <a:ext uri="{FF2B5EF4-FFF2-40B4-BE49-F238E27FC236}">
                <a16:creationId xmlns:a16="http://schemas.microsoft.com/office/drawing/2014/main" id="{6410EFA4-58AF-44A1-806B-AF4F448EC2D8}"/>
              </a:ext>
            </a:extLst>
          </p:cNvPr>
          <p:cNvSpPr>
            <a:spLocks noGrp="1"/>
          </p:cNvSpPr>
          <p:nvPr>
            <p:ph idx="1"/>
          </p:nvPr>
        </p:nvSpPr>
        <p:spPr>
          <a:xfrm>
            <a:off x="1103312" y="1122218"/>
            <a:ext cx="8946541" cy="5126182"/>
          </a:xfrm>
        </p:spPr>
        <p:txBody>
          <a:bodyPr>
            <a:normAutofit fontScale="92500" lnSpcReduction="20000"/>
          </a:bodyPr>
          <a:lstStyle/>
          <a:p>
            <a:r>
              <a:rPr lang="en-US" dirty="0"/>
              <a:t>Isaiah 53:4-5, bore our griefs, carried our sorrows, pierced through for our transgressions, crushed for our iniquities, chastened for our well-being, and scourged for our healing.</a:t>
            </a:r>
          </a:p>
          <a:p>
            <a:r>
              <a:rPr lang="en-US" dirty="0"/>
              <a:t>Numerous references to His treatment including: scourging across the back, spitting in His face, striking Him, mocking (even the same words used to ridicule that were prophesied), stripped in humiliation, and divided His garments and cast lots for His clothing</a:t>
            </a:r>
          </a:p>
          <a:p>
            <a:r>
              <a:rPr lang="en-US" dirty="0"/>
              <a:t>Grouped with criminals</a:t>
            </a:r>
          </a:p>
          <a:p>
            <a:pPr lvl="1"/>
            <a:r>
              <a:rPr lang="en-US" dirty="0"/>
              <a:t>Isaiah 53:12, numbered with the transgressors</a:t>
            </a:r>
          </a:p>
          <a:p>
            <a:pPr lvl="1"/>
            <a:r>
              <a:rPr lang="en-US" dirty="0"/>
              <a:t>Luke 23:32-33</a:t>
            </a:r>
          </a:p>
          <a:p>
            <a:r>
              <a:rPr lang="en-US" dirty="0"/>
              <a:t>Pierced hands &amp; feet</a:t>
            </a:r>
          </a:p>
          <a:p>
            <a:pPr lvl="1"/>
            <a:r>
              <a:rPr lang="en-US" dirty="0"/>
              <a:t>Psalm 22:16</a:t>
            </a:r>
          </a:p>
          <a:p>
            <a:pPr lvl="1"/>
            <a:r>
              <a:rPr lang="en-US" dirty="0"/>
              <a:t>John 20:27, Thomas witnesses the scars on Jesus’s hands and side</a:t>
            </a:r>
          </a:p>
          <a:p>
            <a:r>
              <a:rPr lang="en-US" dirty="0"/>
              <a:t>He would thirst and be given vinegar</a:t>
            </a:r>
          </a:p>
          <a:p>
            <a:pPr lvl="1"/>
            <a:r>
              <a:rPr lang="en-US" dirty="0"/>
              <a:t>Psalm 22:15 &amp; Psalm 69:21</a:t>
            </a:r>
          </a:p>
          <a:p>
            <a:pPr lvl="1"/>
            <a:r>
              <a:rPr lang="en-US" dirty="0"/>
              <a:t>John 19:28 &amp; Matthew 27:48</a:t>
            </a:r>
          </a:p>
        </p:txBody>
      </p:sp>
    </p:spTree>
    <p:extLst>
      <p:ext uri="{BB962C8B-B14F-4D97-AF65-F5344CB8AC3E}">
        <p14:creationId xmlns:p14="http://schemas.microsoft.com/office/powerpoint/2010/main" val="4088057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E1DAF-0356-428B-B40A-86957EFBDB73}"/>
              </a:ext>
            </a:extLst>
          </p:cNvPr>
          <p:cNvSpPr>
            <a:spLocks noGrp="1"/>
          </p:cNvSpPr>
          <p:nvPr>
            <p:ph type="title"/>
          </p:nvPr>
        </p:nvSpPr>
        <p:spPr/>
        <p:txBody>
          <a:bodyPr/>
          <a:lstStyle/>
          <a:p>
            <a:r>
              <a:rPr lang="en-US" dirty="0"/>
              <a:t>Prophesies Regarding Burial &amp; Resurrection</a:t>
            </a:r>
          </a:p>
        </p:txBody>
      </p:sp>
      <p:sp>
        <p:nvSpPr>
          <p:cNvPr id="3" name="Content Placeholder 2">
            <a:extLst>
              <a:ext uri="{FF2B5EF4-FFF2-40B4-BE49-F238E27FC236}">
                <a16:creationId xmlns:a16="http://schemas.microsoft.com/office/drawing/2014/main" id="{2493377A-E568-4C30-8AF8-A9CCC978533C}"/>
              </a:ext>
            </a:extLst>
          </p:cNvPr>
          <p:cNvSpPr>
            <a:spLocks noGrp="1"/>
          </p:cNvSpPr>
          <p:nvPr>
            <p:ph idx="1"/>
          </p:nvPr>
        </p:nvSpPr>
        <p:spPr>
          <a:xfrm>
            <a:off x="1103312" y="1853248"/>
            <a:ext cx="8946541" cy="4395151"/>
          </a:xfrm>
        </p:spPr>
        <p:txBody>
          <a:bodyPr>
            <a:normAutofit fontScale="85000" lnSpcReduction="10000"/>
          </a:bodyPr>
          <a:lstStyle/>
          <a:p>
            <a:r>
              <a:rPr lang="en-US" dirty="0"/>
              <a:t>Buried in a rich man’s tomb</a:t>
            </a:r>
          </a:p>
          <a:p>
            <a:pPr lvl="1"/>
            <a:r>
              <a:rPr lang="en-US" dirty="0"/>
              <a:t>Isaiah 53:9, grave was assigned with wicked men, but was with a rich man in His death</a:t>
            </a:r>
          </a:p>
          <a:p>
            <a:pPr lvl="1"/>
            <a:r>
              <a:rPr lang="en-US" dirty="0"/>
              <a:t>Matthew 27:57-60, Joseph of Arimathea, a rich man was granted to permission from Pilate to bury the body of Jesus in his own new tomb, hewn out of the rock</a:t>
            </a:r>
          </a:p>
          <a:p>
            <a:pPr marL="400050"/>
            <a:r>
              <a:rPr lang="en-US" dirty="0"/>
              <a:t>Resurrection</a:t>
            </a:r>
          </a:p>
          <a:p>
            <a:pPr marL="800100" lvl="1"/>
            <a:r>
              <a:rPr lang="en-US" dirty="0"/>
              <a:t>Psalm 16:10, For You will not abandon my soul to </a:t>
            </a:r>
            <a:r>
              <a:rPr lang="en-US" dirty="0" err="1"/>
              <a:t>Sheol</a:t>
            </a:r>
            <a:r>
              <a:rPr lang="en-US" dirty="0"/>
              <a:t>;</a:t>
            </a:r>
            <a:br>
              <a:rPr lang="en-US" dirty="0"/>
            </a:br>
            <a:r>
              <a:rPr lang="en-US" dirty="0"/>
              <a:t>Nor will You allow Your Holy One to undergo decay.</a:t>
            </a:r>
          </a:p>
          <a:p>
            <a:pPr lvl="1"/>
            <a:r>
              <a:rPr lang="en-US" dirty="0"/>
              <a:t>Hosea 6:1-2, raised up on the third day</a:t>
            </a:r>
          </a:p>
          <a:p>
            <a:pPr lvl="1"/>
            <a:r>
              <a:rPr lang="en-US" dirty="0"/>
              <a:t>Psalm 40:1-3, brought up from the pit of destruction</a:t>
            </a:r>
          </a:p>
          <a:p>
            <a:pPr lvl="1"/>
            <a:r>
              <a:rPr lang="en-US" dirty="0"/>
              <a:t>John 2:18-22, The Jews then said to Him, “What sign do You show us as your authority for doing these things?” Jesus answered them, “Destroy this temple, and in three days I will raise it up.” The Jews then said, “It took forty-six years to build this temple, and will You raise it up in three days?” </a:t>
            </a:r>
            <a:r>
              <a:rPr lang="en-US" b="1" baseline="30000" dirty="0"/>
              <a:t> </a:t>
            </a:r>
            <a:r>
              <a:rPr lang="en-US" dirty="0"/>
              <a:t>But He was speaking of the temple of His body. </a:t>
            </a:r>
            <a:r>
              <a:rPr lang="en-US" b="1" baseline="30000" dirty="0"/>
              <a:t> </a:t>
            </a:r>
            <a:r>
              <a:rPr lang="en-US" dirty="0"/>
              <a:t>So when He was raised from the dead, His disciples remembered that He said this; and they believed the Scripture and the word which Jesus had spoken.</a:t>
            </a:r>
          </a:p>
        </p:txBody>
      </p:sp>
    </p:spTree>
    <p:extLst>
      <p:ext uri="{BB962C8B-B14F-4D97-AF65-F5344CB8AC3E}">
        <p14:creationId xmlns:p14="http://schemas.microsoft.com/office/powerpoint/2010/main" val="236281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D9C3-915D-4A9F-BBDC-C043A17A38BE}"/>
              </a:ext>
            </a:extLst>
          </p:cNvPr>
          <p:cNvSpPr>
            <a:spLocks noGrp="1"/>
          </p:cNvSpPr>
          <p:nvPr>
            <p:ph type="title"/>
          </p:nvPr>
        </p:nvSpPr>
        <p:spPr/>
        <p:txBody>
          <a:bodyPr/>
          <a:lstStyle/>
          <a:p>
            <a:r>
              <a:rPr lang="en-US" dirty="0"/>
              <a:t>Rock Solid Faith</a:t>
            </a:r>
          </a:p>
        </p:txBody>
      </p:sp>
      <p:sp>
        <p:nvSpPr>
          <p:cNvPr id="3" name="Content Placeholder 2">
            <a:extLst>
              <a:ext uri="{FF2B5EF4-FFF2-40B4-BE49-F238E27FC236}">
                <a16:creationId xmlns:a16="http://schemas.microsoft.com/office/drawing/2014/main" id="{F6C2C350-6CC4-444C-8BB3-653C60EC85C0}"/>
              </a:ext>
            </a:extLst>
          </p:cNvPr>
          <p:cNvSpPr>
            <a:spLocks noGrp="1"/>
          </p:cNvSpPr>
          <p:nvPr>
            <p:ph idx="1"/>
          </p:nvPr>
        </p:nvSpPr>
        <p:spPr/>
        <p:txBody>
          <a:bodyPr/>
          <a:lstStyle/>
          <a:p>
            <a:r>
              <a:rPr lang="en-US" dirty="0"/>
              <a:t>I Corinthians 15:3-8</a:t>
            </a:r>
          </a:p>
          <a:p>
            <a:pPr lvl="1"/>
            <a:r>
              <a:rPr lang="en-US" dirty="0"/>
              <a:t>Christ died for our sins according to the Scriptures</a:t>
            </a:r>
          </a:p>
          <a:p>
            <a:pPr lvl="1"/>
            <a:r>
              <a:rPr lang="en-US" dirty="0"/>
              <a:t>He was buried, and was raised on the third day according to the Scriptures</a:t>
            </a:r>
          </a:p>
          <a:p>
            <a:pPr lvl="1"/>
            <a:r>
              <a:rPr lang="en-US" dirty="0"/>
              <a:t>He appeared to the disciples and to more than 500 brethren at once</a:t>
            </a:r>
          </a:p>
          <a:p>
            <a:pPr marL="0" indent="0">
              <a:buNone/>
            </a:pPr>
            <a:endParaRPr lang="en-US" dirty="0"/>
          </a:p>
          <a:p>
            <a:r>
              <a:rPr lang="en-US" dirty="0"/>
              <a:t>John 20:30-31, many other signs Jesus performed in the presence of witnesses, not recorded, but these have been “so that you may believe that Jesus is the Christ, the Son of God; and that believing you may have life in His name”.</a:t>
            </a:r>
          </a:p>
        </p:txBody>
      </p:sp>
    </p:spTree>
    <p:extLst>
      <p:ext uri="{BB962C8B-B14F-4D97-AF65-F5344CB8AC3E}">
        <p14:creationId xmlns:p14="http://schemas.microsoft.com/office/powerpoint/2010/main" val="425263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DF98E-F9A2-4B5B-9240-F22453045216}"/>
              </a:ext>
            </a:extLst>
          </p:cNvPr>
          <p:cNvSpPr>
            <a:spLocks noGrp="1"/>
          </p:cNvSpPr>
          <p:nvPr>
            <p:ph type="title"/>
          </p:nvPr>
        </p:nvSpPr>
        <p:spPr>
          <a:xfrm>
            <a:off x="859532" y="188955"/>
            <a:ext cx="5092906" cy="865909"/>
          </a:xfrm>
        </p:spPr>
        <p:txBody>
          <a:bodyPr>
            <a:normAutofit/>
          </a:bodyPr>
          <a:lstStyle/>
          <a:p>
            <a:r>
              <a:rPr lang="en-US" dirty="0"/>
              <a:t>Statistical Reliability</a:t>
            </a:r>
          </a:p>
        </p:txBody>
      </p:sp>
      <p:sp>
        <p:nvSpPr>
          <p:cNvPr id="4" name="Text Placeholder 3">
            <a:extLst>
              <a:ext uri="{FF2B5EF4-FFF2-40B4-BE49-F238E27FC236}">
                <a16:creationId xmlns:a16="http://schemas.microsoft.com/office/drawing/2014/main" id="{A06FCB5C-BE37-4BC3-97F6-B7ECBF53D40C}"/>
              </a:ext>
            </a:extLst>
          </p:cNvPr>
          <p:cNvSpPr>
            <a:spLocks noGrp="1"/>
          </p:cNvSpPr>
          <p:nvPr>
            <p:ph type="body" sz="half" idx="2"/>
          </p:nvPr>
        </p:nvSpPr>
        <p:spPr>
          <a:xfrm>
            <a:off x="393896" y="1280159"/>
            <a:ext cx="7751626" cy="5148775"/>
          </a:xfrm>
        </p:spPr>
        <p:txBody>
          <a:bodyPr>
            <a:normAutofit lnSpcReduction="10000"/>
          </a:bodyPr>
          <a:lstStyle/>
          <a:p>
            <a:r>
              <a:rPr lang="en-US" sz="2400" dirty="0"/>
              <a:t>David Greenglass, WWII traitor, worked on the Manhattan Project and sold atomic secrets to the Russians.</a:t>
            </a:r>
          </a:p>
          <a:p>
            <a:pPr marL="342900" indent="-342900">
              <a:buAutoNum type="arabicPeriod"/>
            </a:pPr>
            <a:r>
              <a:rPr lang="en-US" sz="2400" dirty="0"/>
              <a:t>Once in Mexico City, Greenglass wrote a note, signing his name “I. Jackson”</a:t>
            </a:r>
          </a:p>
          <a:p>
            <a:pPr marL="342900" indent="-342900">
              <a:buAutoNum type="arabicPeriod"/>
            </a:pPr>
            <a:r>
              <a:rPr lang="en-US" sz="2400" dirty="0"/>
              <a:t>After 3 days he was to go to the Plaza de Colon in Mexico City.</a:t>
            </a:r>
          </a:p>
          <a:p>
            <a:pPr marL="342900" indent="-342900">
              <a:buAutoNum type="arabicPeriod"/>
            </a:pPr>
            <a:r>
              <a:rPr lang="en-US" sz="2400" dirty="0"/>
              <a:t>He was to stand before the statue of Columbus.</a:t>
            </a:r>
          </a:p>
          <a:p>
            <a:pPr marL="342900" indent="-342900">
              <a:buAutoNum type="arabicPeriod"/>
            </a:pPr>
            <a:r>
              <a:rPr lang="en-US" sz="2400" dirty="0"/>
              <a:t>He was to place his middle finger in a guide book.</a:t>
            </a:r>
          </a:p>
          <a:p>
            <a:pPr marL="342900" indent="-342900">
              <a:buAutoNum type="arabicPeriod"/>
            </a:pPr>
            <a:r>
              <a:rPr lang="en-US" sz="2400" dirty="0"/>
              <a:t>When he was approached, he was to say it was a magnificent statue and that he was from Oklahoma.</a:t>
            </a:r>
          </a:p>
        </p:txBody>
      </p:sp>
      <p:pic>
        <p:nvPicPr>
          <p:cNvPr id="8" name="Picture 7">
            <a:extLst>
              <a:ext uri="{FF2B5EF4-FFF2-40B4-BE49-F238E27FC236}">
                <a16:creationId xmlns:a16="http://schemas.microsoft.com/office/drawing/2014/main" id="{E3D1B3A3-C650-4047-8964-135BAF9BF8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5522" y="1828588"/>
            <a:ext cx="3398511" cy="2493818"/>
          </a:xfrm>
          <a:prstGeom prst="rect">
            <a:avLst/>
          </a:prstGeom>
        </p:spPr>
      </p:pic>
    </p:spTree>
    <p:extLst>
      <p:ext uri="{BB962C8B-B14F-4D97-AF65-F5344CB8AC3E}">
        <p14:creationId xmlns:p14="http://schemas.microsoft.com/office/powerpoint/2010/main" val="126076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5B1F-4540-4DBC-9C7F-1F4B8788FC9F}"/>
              </a:ext>
            </a:extLst>
          </p:cNvPr>
          <p:cNvSpPr>
            <a:spLocks noGrp="1"/>
          </p:cNvSpPr>
          <p:nvPr>
            <p:ph type="title"/>
          </p:nvPr>
        </p:nvSpPr>
        <p:spPr>
          <a:xfrm>
            <a:off x="1153907" y="498765"/>
            <a:ext cx="5092906" cy="644236"/>
          </a:xfrm>
        </p:spPr>
        <p:txBody>
          <a:bodyPr/>
          <a:lstStyle/>
          <a:p>
            <a:r>
              <a:rPr lang="en-US" dirty="0"/>
              <a:t>What are the odds?</a:t>
            </a:r>
          </a:p>
        </p:txBody>
      </p:sp>
      <p:pic>
        <p:nvPicPr>
          <p:cNvPr id="6" name="Picture Placeholder 5">
            <a:extLst>
              <a:ext uri="{FF2B5EF4-FFF2-40B4-BE49-F238E27FC236}">
                <a16:creationId xmlns:a16="http://schemas.microsoft.com/office/drawing/2014/main" id="{1726C71B-BAEC-4DE1-A244-4FD92DBB9A7F}"/>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23750" r="23750"/>
          <a:stretch>
            <a:fillRect/>
          </a:stretch>
        </p:blipFill>
        <p:spPr/>
      </p:pic>
      <p:sp>
        <p:nvSpPr>
          <p:cNvPr id="4" name="Text Placeholder 3">
            <a:extLst>
              <a:ext uri="{FF2B5EF4-FFF2-40B4-BE49-F238E27FC236}">
                <a16:creationId xmlns:a16="http://schemas.microsoft.com/office/drawing/2014/main" id="{D7D68F19-0F38-46A1-9B65-A2F73001C7FD}"/>
              </a:ext>
            </a:extLst>
          </p:cNvPr>
          <p:cNvSpPr>
            <a:spLocks noGrp="1"/>
          </p:cNvSpPr>
          <p:nvPr>
            <p:ph type="body" sz="half" idx="2"/>
          </p:nvPr>
        </p:nvSpPr>
        <p:spPr>
          <a:xfrm>
            <a:off x="1154954" y="1343891"/>
            <a:ext cx="5084979" cy="4803691"/>
          </a:xfrm>
        </p:spPr>
        <p:txBody>
          <a:bodyPr>
            <a:noAutofit/>
          </a:bodyPr>
          <a:lstStyle/>
          <a:p>
            <a:r>
              <a:rPr lang="en-US" sz="2400" dirty="0"/>
              <a:t>Odds of winning the combined $999 million jackpots=1 in 88 quadrillion </a:t>
            </a:r>
          </a:p>
          <a:p>
            <a:r>
              <a:rPr lang="en-US" sz="2400" dirty="0"/>
              <a:t>Odds of winning $345 million Powerball=1 in 292 million</a:t>
            </a:r>
          </a:p>
          <a:p>
            <a:r>
              <a:rPr lang="en-US" sz="2400" dirty="0"/>
              <a:t>	(Population of the U.S. is 325.7 million)</a:t>
            </a:r>
          </a:p>
          <a:p>
            <a:r>
              <a:rPr lang="en-US" sz="2400" dirty="0"/>
              <a:t>Odds of being struck by lightning=1 in 3,000</a:t>
            </a:r>
          </a:p>
          <a:p>
            <a:r>
              <a:rPr lang="en-US" sz="2400" dirty="0"/>
              <a:t>Odds of dating a millionaire=1 in 215</a:t>
            </a:r>
          </a:p>
        </p:txBody>
      </p:sp>
    </p:spTree>
    <p:extLst>
      <p:ext uri="{BB962C8B-B14F-4D97-AF65-F5344CB8AC3E}">
        <p14:creationId xmlns:p14="http://schemas.microsoft.com/office/powerpoint/2010/main" val="2959149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0C0AC-57C2-41BE-8A96-B72CAA13C3EC}"/>
              </a:ext>
            </a:extLst>
          </p:cNvPr>
          <p:cNvSpPr>
            <a:spLocks noGrp="1"/>
          </p:cNvSpPr>
          <p:nvPr>
            <p:ph type="title"/>
          </p:nvPr>
        </p:nvSpPr>
        <p:spPr>
          <a:xfrm>
            <a:off x="1153907" y="182880"/>
            <a:ext cx="5092906" cy="1252025"/>
          </a:xfrm>
        </p:spPr>
        <p:txBody>
          <a:bodyPr>
            <a:normAutofit fontScale="90000"/>
          </a:bodyPr>
          <a:lstStyle/>
          <a:p>
            <a:r>
              <a:rPr lang="en-US" dirty="0"/>
              <a:t>1 quadrillion pennies</a:t>
            </a:r>
            <a:br>
              <a:rPr lang="en-US" dirty="0"/>
            </a:br>
            <a:r>
              <a:rPr lang="en-US" dirty="0"/>
              <a:t>(1,000,000,000,000,000)</a:t>
            </a:r>
          </a:p>
        </p:txBody>
      </p:sp>
      <p:pic>
        <p:nvPicPr>
          <p:cNvPr id="6" name="Picture Placeholder 5">
            <a:extLst>
              <a:ext uri="{FF2B5EF4-FFF2-40B4-BE49-F238E27FC236}">
                <a16:creationId xmlns:a16="http://schemas.microsoft.com/office/drawing/2014/main" id="{59A687BF-46BA-4C45-9C72-A0D934CE4F9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8006" r="8006"/>
          <a:stretch>
            <a:fillRect/>
          </a:stretch>
        </p:blipFill>
        <p:spPr>
          <a:xfrm>
            <a:off x="6950075" y="1143000"/>
            <a:ext cx="4271963" cy="4572000"/>
          </a:xfrm>
        </p:spPr>
      </p:pic>
      <p:sp>
        <p:nvSpPr>
          <p:cNvPr id="4" name="Text Placeholder 3">
            <a:extLst>
              <a:ext uri="{FF2B5EF4-FFF2-40B4-BE49-F238E27FC236}">
                <a16:creationId xmlns:a16="http://schemas.microsoft.com/office/drawing/2014/main" id="{C5B6FC5A-2772-4711-927C-87DD41E91C95}"/>
              </a:ext>
            </a:extLst>
          </p:cNvPr>
          <p:cNvSpPr>
            <a:spLocks noGrp="1"/>
          </p:cNvSpPr>
          <p:nvPr>
            <p:ph type="body" sz="half" idx="2"/>
          </p:nvPr>
        </p:nvSpPr>
        <p:spPr>
          <a:xfrm>
            <a:off x="1154954" y="1645920"/>
            <a:ext cx="5084979" cy="3383280"/>
          </a:xfrm>
        </p:spPr>
        <p:txBody>
          <a:bodyPr>
            <a:normAutofit/>
          </a:bodyPr>
          <a:lstStyle/>
          <a:p>
            <a:pPr marL="285750" indent="-285750">
              <a:buFont typeface="Arial" panose="020B0604020202020204" pitchFamily="34" charset="0"/>
              <a:buChar char="•"/>
            </a:pPr>
            <a:r>
              <a:rPr lang="en-US" sz="2400" dirty="0"/>
              <a:t>Cube ½ mile wide</a:t>
            </a:r>
          </a:p>
          <a:p>
            <a:pPr marL="285750" indent="-285750">
              <a:buFont typeface="Arial" panose="020B0604020202020204" pitchFamily="34" charset="0"/>
              <a:buChar char="•"/>
            </a:pPr>
            <a:r>
              <a:rPr lang="en-US" sz="2400" dirty="0"/>
              <a:t>Weight ~3 billion tons</a:t>
            </a:r>
          </a:p>
          <a:p>
            <a:pPr marL="285750" indent="-285750">
              <a:buFont typeface="Arial" panose="020B0604020202020204" pitchFamily="34" charset="0"/>
              <a:buChar char="•"/>
            </a:pPr>
            <a:r>
              <a:rPr lang="en-US" sz="2400" dirty="0"/>
              <a:t>$10 trillion, pay nearly ½ of our national debt</a:t>
            </a:r>
          </a:p>
        </p:txBody>
      </p:sp>
    </p:spTree>
    <p:extLst>
      <p:ext uri="{BB962C8B-B14F-4D97-AF65-F5344CB8AC3E}">
        <p14:creationId xmlns:p14="http://schemas.microsoft.com/office/powerpoint/2010/main" val="25456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A023C-EEB5-402E-A494-7EF72A6D972B}"/>
              </a:ext>
            </a:extLst>
          </p:cNvPr>
          <p:cNvSpPr>
            <a:spLocks noGrp="1"/>
          </p:cNvSpPr>
          <p:nvPr>
            <p:ph type="title"/>
          </p:nvPr>
        </p:nvSpPr>
        <p:spPr/>
        <p:txBody>
          <a:bodyPr/>
          <a:lstStyle/>
          <a:p>
            <a:r>
              <a:rPr lang="en-US" dirty="0"/>
              <a:t>Odds of Fulfilling Messianic Prophecies</a:t>
            </a:r>
          </a:p>
        </p:txBody>
      </p:sp>
      <p:sp>
        <p:nvSpPr>
          <p:cNvPr id="3" name="Content Placeholder 2">
            <a:extLst>
              <a:ext uri="{FF2B5EF4-FFF2-40B4-BE49-F238E27FC236}">
                <a16:creationId xmlns:a16="http://schemas.microsoft.com/office/drawing/2014/main" id="{2A59512D-74CA-4A23-BC47-96E5C88C009B}"/>
              </a:ext>
            </a:extLst>
          </p:cNvPr>
          <p:cNvSpPr>
            <a:spLocks noGrp="1"/>
          </p:cNvSpPr>
          <p:nvPr>
            <p:ph idx="1"/>
          </p:nvPr>
        </p:nvSpPr>
        <p:spPr>
          <a:xfrm>
            <a:off x="1103312" y="1702192"/>
            <a:ext cx="8946541" cy="4703090"/>
          </a:xfrm>
        </p:spPr>
        <p:txBody>
          <a:bodyPr>
            <a:normAutofit lnSpcReduction="10000"/>
          </a:bodyPr>
          <a:lstStyle/>
          <a:p>
            <a:r>
              <a:rPr lang="en-US" sz="2400" dirty="0"/>
              <a:t>Odds of being born in Bethlehem=1 in 300,000</a:t>
            </a:r>
          </a:p>
          <a:p>
            <a:r>
              <a:rPr lang="en-US" sz="2400" dirty="0"/>
              <a:t>Odds of fulfilling only eight messianic prophecies=1 in 10^17</a:t>
            </a:r>
          </a:p>
          <a:p>
            <a:pPr lvl="1"/>
            <a:r>
              <a:rPr lang="en-US" sz="2400" dirty="0"/>
              <a:t>10^17 silver dollars would cover Texas two feet deep</a:t>
            </a:r>
          </a:p>
          <a:p>
            <a:r>
              <a:rPr lang="en-US" sz="2400" dirty="0"/>
              <a:t>Odds of 48 prophecies fulfilled in one person=1 in 10^157</a:t>
            </a:r>
          </a:p>
          <a:p>
            <a:r>
              <a:rPr lang="en-US" sz="2400" dirty="0"/>
              <a:t>According to Emile </a:t>
            </a:r>
            <a:r>
              <a:rPr lang="en-US" sz="2400" dirty="0" err="1"/>
              <a:t>Borel</a:t>
            </a:r>
            <a:r>
              <a:rPr lang="en-US" sz="2400" dirty="0"/>
              <a:t> (a renowned French mathematician), once one goes past one chance in 10^50, the probabilities are so small that it is impossible to think that they will ever occur.</a:t>
            </a:r>
          </a:p>
          <a:p>
            <a:r>
              <a:rPr lang="en-US" sz="2400" dirty="0"/>
              <a:t>There are well over 300 messianic prophecies recorded in scripture. </a:t>
            </a:r>
          </a:p>
          <a:p>
            <a:endParaRPr lang="en-US" dirty="0"/>
          </a:p>
        </p:txBody>
      </p:sp>
    </p:spTree>
    <p:extLst>
      <p:ext uri="{BB962C8B-B14F-4D97-AF65-F5344CB8AC3E}">
        <p14:creationId xmlns:p14="http://schemas.microsoft.com/office/powerpoint/2010/main" val="3794217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719F-179E-43F7-92DC-74E8E39A7D70}"/>
              </a:ext>
            </a:extLst>
          </p:cNvPr>
          <p:cNvSpPr>
            <a:spLocks noGrp="1"/>
          </p:cNvSpPr>
          <p:nvPr>
            <p:ph type="title"/>
          </p:nvPr>
        </p:nvSpPr>
        <p:spPr/>
        <p:txBody>
          <a:bodyPr/>
          <a:lstStyle/>
          <a:p>
            <a:r>
              <a:rPr lang="en-US" dirty="0"/>
              <a:t>Earliest Messianic Prophecies</a:t>
            </a:r>
          </a:p>
        </p:txBody>
      </p:sp>
      <p:sp>
        <p:nvSpPr>
          <p:cNvPr id="3" name="Content Placeholder 2">
            <a:extLst>
              <a:ext uri="{FF2B5EF4-FFF2-40B4-BE49-F238E27FC236}">
                <a16:creationId xmlns:a16="http://schemas.microsoft.com/office/drawing/2014/main" id="{32FCFBEE-A449-4214-9593-DD70E8C0BB53}"/>
              </a:ext>
            </a:extLst>
          </p:cNvPr>
          <p:cNvSpPr>
            <a:spLocks noGrp="1"/>
          </p:cNvSpPr>
          <p:nvPr>
            <p:ph idx="1"/>
          </p:nvPr>
        </p:nvSpPr>
        <p:spPr/>
        <p:txBody>
          <a:bodyPr>
            <a:normAutofit lnSpcReduction="10000"/>
          </a:bodyPr>
          <a:lstStyle/>
          <a:p>
            <a:r>
              <a:rPr lang="en-US" dirty="0"/>
              <a:t>Genesis 3:15</a:t>
            </a:r>
          </a:p>
          <a:p>
            <a:pPr marL="0" indent="0">
              <a:buNone/>
            </a:pPr>
            <a:r>
              <a:rPr lang="en-US" b="1" baseline="30000" dirty="0"/>
              <a:t>   </a:t>
            </a:r>
            <a:r>
              <a:rPr lang="en-US" dirty="0"/>
              <a:t>And I will put enmity</a:t>
            </a:r>
            <a:br>
              <a:rPr lang="en-US" dirty="0"/>
            </a:br>
            <a:r>
              <a:rPr lang="en-US" dirty="0"/>
              <a:t>Between you and the woman,</a:t>
            </a:r>
            <a:br>
              <a:rPr lang="en-US" dirty="0"/>
            </a:br>
            <a:r>
              <a:rPr lang="en-US" dirty="0"/>
              <a:t>And between your seed and her seed;</a:t>
            </a:r>
            <a:br>
              <a:rPr lang="en-US" dirty="0"/>
            </a:br>
            <a:r>
              <a:rPr lang="en-US" dirty="0"/>
              <a:t>He shall bruise you on the head,</a:t>
            </a:r>
            <a:br>
              <a:rPr lang="en-US" dirty="0"/>
            </a:br>
            <a:r>
              <a:rPr lang="en-US" dirty="0"/>
              <a:t>And you shall bruise him on the heel.”</a:t>
            </a:r>
          </a:p>
          <a:p>
            <a:r>
              <a:rPr lang="en-US" dirty="0"/>
              <a:t>Genesis 12:3</a:t>
            </a:r>
          </a:p>
          <a:p>
            <a:pPr marL="0" indent="0">
              <a:buNone/>
            </a:pPr>
            <a:r>
              <a:rPr lang="en-US" dirty="0"/>
              <a:t>And I will bless those who bless you,</a:t>
            </a:r>
            <a:br>
              <a:rPr lang="en-US" dirty="0"/>
            </a:br>
            <a:r>
              <a:rPr lang="en-US" dirty="0"/>
              <a:t>And the one who curses you I will curse.</a:t>
            </a:r>
            <a:br>
              <a:rPr lang="en-US" dirty="0"/>
            </a:br>
            <a:r>
              <a:rPr lang="en-US" dirty="0"/>
              <a:t>And in you all the families of the earth will be blessed.”</a:t>
            </a:r>
          </a:p>
          <a:p>
            <a:r>
              <a:rPr lang="en-US" dirty="0"/>
              <a:t>Genesis 49:10-Descendant of Judah</a:t>
            </a:r>
          </a:p>
          <a:p>
            <a:r>
              <a:rPr lang="en-US" dirty="0"/>
              <a:t>II Samuel 7:12, 13-Descendant of David</a:t>
            </a:r>
          </a:p>
        </p:txBody>
      </p:sp>
    </p:spTree>
    <p:extLst>
      <p:ext uri="{BB962C8B-B14F-4D97-AF65-F5344CB8AC3E}">
        <p14:creationId xmlns:p14="http://schemas.microsoft.com/office/powerpoint/2010/main" val="4180816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50D40-8CA1-4078-A918-6E95C288B32C}"/>
              </a:ext>
            </a:extLst>
          </p:cNvPr>
          <p:cNvSpPr>
            <a:spLocks noGrp="1"/>
          </p:cNvSpPr>
          <p:nvPr>
            <p:ph type="title"/>
          </p:nvPr>
        </p:nvSpPr>
        <p:spPr/>
        <p:txBody>
          <a:bodyPr/>
          <a:lstStyle/>
          <a:p>
            <a:r>
              <a:rPr lang="en-US" dirty="0"/>
              <a:t>Birth of the Messiah</a:t>
            </a:r>
          </a:p>
        </p:txBody>
      </p:sp>
      <p:sp>
        <p:nvSpPr>
          <p:cNvPr id="3" name="Content Placeholder 2">
            <a:extLst>
              <a:ext uri="{FF2B5EF4-FFF2-40B4-BE49-F238E27FC236}">
                <a16:creationId xmlns:a16="http://schemas.microsoft.com/office/drawing/2014/main" id="{4FEF5665-704F-4745-87E9-ACA4DAD9891D}"/>
              </a:ext>
            </a:extLst>
          </p:cNvPr>
          <p:cNvSpPr>
            <a:spLocks noGrp="1"/>
          </p:cNvSpPr>
          <p:nvPr>
            <p:ph idx="1"/>
          </p:nvPr>
        </p:nvSpPr>
        <p:spPr/>
        <p:txBody>
          <a:bodyPr/>
          <a:lstStyle/>
          <a:p>
            <a:r>
              <a:rPr lang="en-US" dirty="0"/>
              <a:t>Virgin Mother</a:t>
            </a:r>
          </a:p>
          <a:p>
            <a:pPr lvl="1"/>
            <a:r>
              <a:rPr lang="en-US" dirty="0"/>
              <a:t>Isaiah 7:14, Genesis 3:15</a:t>
            </a:r>
          </a:p>
          <a:p>
            <a:pPr lvl="1"/>
            <a:r>
              <a:rPr lang="en-US" dirty="0"/>
              <a:t>Luke 1:35</a:t>
            </a:r>
          </a:p>
          <a:p>
            <a:r>
              <a:rPr lang="en-US" dirty="0"/>
              <a:t>Birthplace=Bethlehem Ephrathah</a:t>
            </a:r>
          </a:p>
          <a:p>
            <a:pPr lvl="1"/>
            <a:r>
              <a:rPr lang="en-US" dirty="0"/>
              <a:t>Micah 5:2, Matthew 5:4-6</a:t>
            </a:r>
          </a:p>
          <a:p>
            <a:pPr lvl="1"/>
            <a:r>
              <a:rPr lang="en-US" dirty="0"/>
              <a:t>Matthew 2:1-2, Luke 2:4</a:t>
            </a:r>
          </a:p>
          <a:p>
            <a:r>
              <a:rPr lang="en-US" dirty="0"/>
              <a:t>Flight to Egypt</a:t>
            </a:r>
          </a:p>
          <a:p>
            <a:pPr lvl="1"/>
            <a:r>
              <a:rPr lang="en-US" dirty="0"/>
              <a:t>Numbers 24:8</a:t>
            </a:r>
          </a:p>
          <a:p>
            <a:pPr lvl="1"/>
            <a:r>
              <a:rPr lang="en-US" dirty="0"/>
              <a:t>Matthew 2:13-15</a:t>
            </a:r>
          </a:p>
        </p:txBody>
      </p:sp>
    </p:spTree>
    <p:extLst>
      <p:ext uri="{BB962C8B-B14F-4D97-AF65-F5344CB8AC3E}">
        <p14:creationId xmlns:p14="http://schemas.microsoft.com/office/powerpoint/2010/main" val="34458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B95E-1F9C-417B-993A-A4015A81D49C}"/>
              </a:ext>
            </a:extLst>
          </p:cNvPr>
          <p:cNvSpPr>
            <a:spLocks noGrp="1"/>
          </p:cNvSpPr>
          <p:nvPr>
            <p:ph type="title"/>
          </p:nvPr>
        </p:nvSpPr>
        <p:spPr/>
        <p:txBody>
          <a:bodyPr/>
          <a:lstStyle/>
          <a:p>
            <a:r>
              <a:rPr lang="en-US" dirty="0"/>
              <a:t>Humble Means/Station</a:t>
            </a:r>
          </a:p>
        </p:txBody>
      </p:sp>
      <p:sp>
        <p:nvSpPr>
          <p:cNvPr id="3" name="Content Placeholder 2">
            <a:extLst>
              <a:ext uri="{FF2B5EF4-FFF2-40B4-BE49-F238E27FC236}">
                <a16:creationId xmlns:a16="http://schemas.microsoft.com/office/drawing/2014/main" id="{8A9C1868-FB06-46BB-8EAC-DF70BCADB108}"/>
              </a:ext>
            </a:extLst>
          </p:cNvPr>
          <p:cNvSpPr>
            <a:spLocks noGrp="1"/>
          </p:cNvSpPr>
          <p:nvPr>
            <p:ph idx="1"/>
          </p:nvPr>
        </p:nvSpPr>
        <p:spPr/>
        <p:txBody>
          <a:bodyPr/>
          <a:lstStyle/>
          <a:p>
            <a:r>
              <a:rPr lang="en-US" dirty="0"/>
              <a:t>Isaiah 53:2, For He grew up before Him like a tender shoot,</a:t>
            </a:r>
            <a:br>
              <a:rPr lang="en-US" dirty="0"/>
            </a:br>
            <a:r>
              <a:rPr lang="en-US" dirty="0"/>
              <a:t>And like a root out of parched ground;</a:t>
            </a:r>
            <a:br>
              <a:rPr lang="en-US" dirty="0"/>
            </a:br>
            <a:r>
              <a:rPr lang="en-US" dirty="0"/>
              <a:t>He has no </a:t>
            </a:r>
            <a:r>
              <a:rPr lang="en-US" i="1" dirty="0"/>
              <a:t>stately</a:t>
            </a:r>
            <a:r>
              <a:rPr lang="en-US" dirty="0"/>
              <a:t> form or majesty</a:t>
            </a:r>
            <a:br>
              <a:rPr lang="en-US" dirty="0"/>
            </a:br>
            <a:r>
              <a:rPr lang="en-US" dirty="0"/>
              <a:t>That we should look upon Him,</a:t>
            </a:r>
            <a:br>
              <a:rPr lang="en-US" dirty="0"/>
            </a:br>
            <a:r>
              <a:rPr lang="en-US" dirty="0"/>
              <a:t>Nor appearance that we should be attracted to Him.</a:t>
            </a:r>
          </a:p>
          <a:p>
            <a:r>
              <a:rPr lang="en-US" dirty="0"/>
              <a:t>Luke 2:7, born in a barn with a manger for his crib</a:t>
            </a:r>
          </a:p>
          <a:p>
            <a:r>
              <a:rPr lang="en-US" dirty="0"/>
              <a:t>Matthew 2:23, lived in Nazareth, fulfillment of the prophecy, “He shall be called a Nazarene.”</a:t>
            </a:r>
          </a:p>
          <a:p>
            <a:r>
              <a:rPr lang="en-US" dirty="0"/>
              <a:t>John 1:46, “Can any good thing come out of Nazareth?”</a:t>
            </a:r>
          </a:p>
          <a:p>
            <a:r>
              <a:rPr lang="en-US" dirty="0"/>
              <a:t>Mark 6:3, son of a carpenter</a:t>
            </a:r>
          </a:p>
          <a:p>
            <a:endParaRPr lang="en-US" dirty="0"/>
          </a:p>
        </p:txBody>
      </p:sp>
    </p:spTree>
    <p:extLst>
      <p:ext uri="{BB962C8B-B14F-4D97-AF65-F5344CB8AC3E}">
        <p14:creationId xmlns:p14="http://schemas.microsoft.com/office/powerpoint/2010/main" val="824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6AED-69D5-4B0A-A048-A6B1332332B4}"/>
              </a:ext>
            </a:extLst>
          </p:cNvPr>
          <p:cNvSpPr>
            <a:spLocks noGrp="1"/>
          </p:cNvSpPr>
          <p:nvPr>
            <p:ph type="title"/>
          </p:nvPr>
        </p:nvSpPr>
        <p:spPr/>
        <p:txBody>
          <a:bodyPr/>
          <a:lstStyle/>
          <a:p>
            <a:r>
              <a:rPr lang="en-US" dirty="0"/>
              <a:t>Nebuchadnezzar’s Dream</a:t>
            </a:r>
          </a:p>
        </p:txBody>
      </p:sp>
      <p:pic>
        <p:nvPicPr>
          <p:cNvPr id="5" name="Content Placeholder 4">
            <a:extLst>
              <a:ext uri="{FF2B5EF4-FFF2-40B4-BE49-F238E27FC236}">
                <a16:creationId xmlns:a16="http://schemas.microsoft.com/office/drawing/2014/main" id="{A27F1008-8275-454F-8358-738DE620AA38}"/>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03313" y="2510036"/>
            <a:ext cx="4395787" cy="3296840"/>
          </a:xfrm>
        </p:spPr>
      </p:pic>
      <p:sp>
        <p:nvSpPr>
          <p:cNvPr id="7" name="Content Placeholder 6">
            <a:extLst>
              <a:ext uri="{FF2B5EF4-FFF2-40B4-BE49-F238E27FC236}">
                <a16:creationId xmlns:a16="http://schemas.microsoft.com/office/drawing/2014/main" id="{CD48BD18-89C9-4E00-B5B8-5B2E2E9ACABA}"/>
              </a:ext>
            </a:extLst>
          </p:cNvPr>
          <p:cNvSpPr>
            <a:spLocks noGrp="1"/>
          </p:cNvSpPr>
          <p:nvPr>
            <p:ph sz="half" idx="2"/>
          </p:nvPr>
        </p:nvSpPr>
        <p:spPr/>
        <p:txBody>
          <a:bodyPr/>
          <a:lstStyle/>
          <a:p>
            <a:r>
              <a:rPr lang="en-US" dirty="0"/>
              <a:t>Daniel 2:43-45, Daniel predicts the date of the Messiah’s arrival</a:t>
            </a:r>
          </a:p>
          <a:p>
            <a:pPr lvl="1"/>
            <a:r>
              <a:rPr lang="en-US" dirty="0"/>
              <a:t>vv40-43, describe the Roman Empire</a:t>
            </a:r>
          </a:p>
          <a:p>
            <a:pPr lvl="1"/>
            <a:r>
              <a:rPr lang="en-US" dirty="0"/>
              <a:t>V44, “in the days of those kings the God of heaven will set up a kingdom which will never be destroyed…”</a:t>
            </a:r>
          </a:p>
          <a:p>
            <a:pPr lvl="1"/>
            <a:r>
              <a:rPr lang="en-US" dirty="0"/>
              <a:t>Jesus established the Kingdom represented by the great stone cut out of the mountain without hands that crushed the statue and became a great mountain that filled the whole earth (v35).</a:t>
            </a:r>
          </a:p>
        </p:txBody>
      </p:sp>
    </p:spTree>
    <p:extLst>
      <p:ext uri="{BB962C8B-B14F-4D97-AF65-F5344CB8AC3E}">
        <p14:creationId xmlns:p14="http://schemas.microsoft.com/office/powerpoint/2010/main" val="2805867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2414</TotalTime>
  <Words>1379</Words>
  <Application>Microsoft Office PowerPoint</Application>
  <PresentationFormat>Widescreen</PresentationFormat>
  <Paragraphs>126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vt:lpstr>
      <vt:lpstr>Rock Solid Faith</vt:lpstr>
      <vt:lpstr>Statistical Reliability</vt:lpstr>
      <vt:lpstr>What are the odds?</vt:lpstr>
      <vt:lpstr>1 quadrillion pennies (1,000,000,000,000,000)</vt:lpstr>
      <vt:lpstr>Odds of Fulfilling Messianic Prophecies</vt:lpstr>
      <vt:lpstr>Earliest Messianic Prophecies</vt:lpstr>
      <vt:lpstr>Birth of the Messiah</vt:lpstr>
      <vt:lpstr>Humble Means/Station</vt:lpstr>
      <vt:lpstr>Nebuchadnezzar’s Dream</vt:lpstr>
      <vt:lpstr>PowerPoint Presentation</vt:lpstr>
      <vt:lpstr>Passover Lamb</vt:lpstr>
      <vt:lpstr>Crucifixion Prophesied</vt:lpstr>
      <vt:lpstr>Prophesies Regarding Burial &amp; Resurrection</vt:lpstr>
      <vt:lpstr>Rock Solid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 Solid Faith</dc:title>
  <dc:creator>Jonathan Alford</dc:creator>
  <cp:lastModifiedBy>Jonathan Alford</cp:lastModifiedBy>
  <cp:revision>38</cp:revision>
  <cp:lastPrinted>2019-02-10T20:32:01Z</cp:lastPrinted>
  <dcterms:created xsi:type="dcterms:W3CDTF">2019-02-09T18:19:19Z</dcterms:created>
  <dcterms:modified xsi:type="dcterms:W3CDTF">2019-02-11T12:27:13Z</dcterms:modified>
</cp:coreProperties>
</file>