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4" r:id="rId3"/>
    <p:sldId id="258" r:id="rId4"/>
    <p:sldId id="266" r:id="rId5"/>
    <p:sldId id="268" r:id="rId6"/>
    <p:sldId id="267" r:id="rId7"/>
    <p:sldId id="270" r:id="rId8"/>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5" d="100"/>
          <a:sy n="115" d="100"/>
        </p:scale>
        <p:origin x="-152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FD0B7A-F5DD-4F40-B4CB-3B2C354B893A}"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D0B7A-F5DD-4F40-B4CB-3B2C354B893A}"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D0B7A-F5DD-4F40-B4CB-3B2C354B893A}"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D0B7A-F5DD-4F40-B4CB-3B2C354B893A}"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FD0B7A-F5DD-4F40-B4CB-3B2C354B893A}"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FD0B7A-F5DD-4F40-B4CB-3B2C354B893A}" type="datetimeFigureOut">
              <a:rPr lang="en-US" smtClean="0"/>
              <a:t>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FD0B7A-F5DD-4F40-B4CB-3B2C354B893A}" type="datetimeFigureOut">
              <a:rPr lang="en-US" smtClean="0"/>
              <a:t>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D0B7A-F5DD-4F40-B4CB-3B2C354B893A}" type="datetimeFigureOut">
              <a:rPr lang="en-US" smtClean="0"/>
              <a:t>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D0B7A-F5DD-4F40-B4CB-3B2C354B893A}" type="datetimeFigureOut">
              <a:rPr lang="en-US" smtClean="0"/>
              <a:t>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D0B7A-F5DD-4F40-B4CB-3B2C354B893A}" type="datetimeFigureOut">
              <a:rPr lang="en-US" smtClean="0"/>
              <a:t>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D0B7A-F5DD-4F40-B4CB-3B2C354B893A}" type="datetimeFigureOut">
              <a:rPr lang="en-US" smtClean="0"/>
              <a:t>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030966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p:nvPr/>
        </p:nvSpPr>
        <p:spPr>
          <a:xfrm>
            <a:off x="357188" y="3750469"/>
            <a:ext cx="8429625" cy="1053703"/>
          </a:xfrm>
          <a:prstGeom prst="rect">
            <a:avLst/>
          </a:prstGeom>
          <a:no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smtClean="0">
                <a:solidFill>
                  <a:srgbClr val="CCEEFF"/>
                </a:solidFill>
              </a:rPr>
              <a:t>Rooted In Christ</a:t>
            </a:r>
            <a:endParaRPr sz="8800" dirty="0">
              <a:solidFill>
                <a:srgbClr val="CCEEFF"/>
              </a:solidFill>
            </a:endParaRPr>
          </a:p>
        </p:txBody>
      </p:sp>
      <p:sp>
        <p:nvSpPr>
          <p:cNvPr id="4" name="New shape"/>
          <p:cNvSpPr/>
          <p:nvPr/>
        </p:nvSpPr>
        <p:spPr>
          <a:xfrm>
            <a:off x="2321719" y="4820927"/>
            <a:ext cx="4500562" cy="517922"/>
          </a:xfrm>
          <a:prstGeom prst="rect">
            <a:avLst/>
          </a:prstGeom>
          <a:no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64" dirty="0" smtClean="0">
                <a:solidFill>
                  <a:srgbClr val="C3C3C3"/>
                </a:solidFill>
              </a:rPr>
              <a:t>Colossians </a:t>
            </a:r>
            <a:r>
              <a:rPr lang="en-US" sz="3164" dirty="0" smtClean="0">
                <a:solidFill>
                  <a:srgbClr val="C3C3C3"/>
                </a:solidFill>
              </a:rPr>
              <a:t>2:1-8</a:t>
            </a:r>
            <a:endParaRPr sz="3164" dirty="0">
              <a:solidFill>
                <a:srgbClr val="C3C3C3"/>
              </a:solidFill>
            </a:endParaRPr>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3" name="New shape"/>
          <p:cNvSpPr/>
          <p:nvPr/>
        </p:nvSpPr>
        <p:spPr>
          <a:xfrm>
            <a:off x="357188" y="267891"/>
            <a:ext cx="6331148" cy="607219"/>
          </a:xfrm>
          <a:prstGeom prst="rect">
            <a:avLst/>
          </a:prstGeom>
          <a:no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6188" dirty="0" smtClean="0">
                <a:solidFill>
                  <a:srgbClr val="CCEEFF"/>
                </a:solidFill>
              </a:rPr>
              <a:t>Rooted In Christ</a:t>
            </a:r>
            <a:endParaRPr sz="6188" dirty="0">
              <a:solidFill>
                <a:srgbClr val="CCEEFF"/>
              </a:solidFill>
            </a:endParaRPr>
          </a:p>
        </p:txBody>
      </p:sp>
      <p:sp>
        <p:nvSpPr>
          <p:cNvPr id="6" name="Rectangle 5"/>
          <p:cNvSpPr/>
          <p:nvPr/>
        </p:nvSpPr>
        <p:spPr>
          <a:xfrm>
            <a:off x="649909" y="1124744"/>
            <a:ext cx="8136904" cy="2554545"/>
          </a:xfrm>
          <a:prstGeom prst="rect">
            <a:avLst/>
          </a:prstGeom>
        </p:spPr>
        <p:txBody>
          <a:bodyPr wrap="square">
            <a:spAutoFit/>
          </a:bodyPr>
          <a:lstStyle/>
          <a:p>
            <a:r>
              <a:rPr lang="en-US" sz="3200" dirty="0">
                <a:solidFill>
                  <a:schemeClr val="bg1">
                    <a:lumMod val="95000"/>
                  </a:schemeClr>
                </a:solidFill>
              </a:rPr>
              <a:t>“Therefore as you have received Christ Jesus the Lord, so walk in Him, having been firmly rooted and now being built up in Him and established in your faith, just as you were instructed, and overflowing with gratitude”</a:t>
            </a:r>
          </a:p>
        </p:txBody>
      </p:sp>
      <p:sp>
        <p:nvSpPr>
          <p:cNvPr id="7" name="Rectangle 6"/>
          <p:cNvSpPr/>
          <p:nvPr/>
        </p:nvSpPr>
        <p:spPr>
          <a:xfrm>
            <a:off x="5652120" y="3573016"/>
            <a:ext cx="3421129" cy="523220"/>
          </a:xfrm>
          <a:prstGeom prst="rect">
            <a:avLst/>
          </a:prstGeom>
        </p:spPr>
        <p:txBody>
          <a:bodyPr wrap="none">
            <a:spAutoFit/>
          </a:bodyPr>
          <a:lstStyle/>
          <a:p>
            <a:r>
              <a:rPr lang="en-US" sz="2800" dirty="0">
                <a:solidFill>
                  <a:schemeClr val="bg1">
                    <a:lumMod val="85000"/>
                  </a:schemeClr>
                </a:solidFill>
              </a:rPr>
              <a:t>Colossians </a:t>
            </a:r>
            <a:r>
              <a:rPr lang="en-US" sz="2800" dirty="0" smtClean="0">
                <a:solidFill>
                  <a:schemeClr val="bg1">
                    <a:lumMod val="85000"/>
                  </a:schemeClr>
                </a:solidFill>
              </a:rPr>
              <a:t>2:6-7 NASB</a:t>
            </a:r>
            <a:endParaRPr lang="en-US" sz="2800" dirty="0">
              <a:solidFill>
                <a:schemeClr val="bg1">
                  <a:lumMod val="85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xit" presetSubtype="0" fill="hold" grpId="1" nodeType="clickEffect">
                                  <p:stCondLst>
                                    <p:cond delay="0"/>
                                  </p:stCondLst>
                                  <p:childTnLst>
                                    <p:animEffect transition="out" filter="fade">
                                      <p:cBhvr>
                                        <p:cTn id="18" dur="1000"/>
                                        <p:tgtEl>
                                          <p:spTgt spid="6"/>
                                        </p:tgtEl>
                                      </p:cBhvr>
                                    </p:animEffect>
                                    <p:anim calcmode="lin" valueType="num">
                                      <p:cBhvr>
                                        <p:cTn id="19" dur="1000"/>
                                        <p:tgtEl>
                                          <p:spTgt spid="6"/>
                                        </p:tgtEl>
                                        <p:attrNameLst>
                                          <p:attrName>ppt_x</p:attrName>
                                        </p:attrNameLst>
                                      </p:cBhvr>
                                      <p:tavLst>
                                        <p:tav tm="0">
                                          <p:val>
                                            <p:strVal val="ppt_x"/>
                                          </p:val>
                                        </p:tav>
                                        <p:tav tm="100000">
                                          <p:val>
                                            <p:strVal val="ppt_x"/>
                                          </p:val>
                                        </p:tav>
                                      </p:tavLst>
                                    </p:anim>
                                    <p:anim calcmode="lin" valueType="num">
                                      <p:cBhvr>
                                        <p:cTn id="20" dur="1000"/>
                                        <p:tgtEl>
                                          <p:spTgt spid="6"/>
                                        </p:tgtEl>
                                        <p:attrNameLst>
                                          <p:attrName>ppt_y</p:attrName>
                                        </p:attrNameLst>
                                      </p:cBhvr>
                                      <p:tavLst>
                                        <p:tav tm="0">
                                          <p:val>
                                            <p:strVal val="ppt_y"/>
                                          </p:val>
                                        </p:tav>
                                        <p:tav tm="100000">
                                          <p:val>
                                            <p:strVal val="ppt_y+.1"/>
                                          </p:val>
                                        </p:tav>
                                      </p:tavLst>
                                    </p:anim>
                                    <p:set>
                                      <p:cBhvr>
                                        <p:cTn id="21" dur="1" fill="hold">
                                          <p:stCondLst>
                                            <p:cond delay="999"/>
                                          </p:stCondLst>
                                        </p:cTn>
                                        <p:tgtEl>
                                          <p:spTgt spid="6"/>
                                        </p:tgtEl>
                                        <p:attrNameLst>
                                          <p:attrName>style.visibility</p:attrName>
                                        </p:attrNameLst>
                                      </p:cBhvr>
                                      <p:to>
                                        <p:strVal val="hidden"/>
                                      </p:to>
                                    </p:set>
                                  </p:childTnLst>
                                </p:cTn>
                              </p:par>
                              <p:par>
                                <p:cTn id="22" presetID="42" presetClass="exit" presetSubtype="0" fill="hold" grpId="1" nodeType="withEffect">
                                  <p:stCondLst>
                                    <p:cond delay="0"/>
                                  </p:stCondLst>
                                  <p:childTnLst>
                                    <p:animEffect transition="out" filter="fade">
                                      <p:cBhvr>
                                        <p:cTn id="23" dur="1000"/>
                                        <p:tgtEl>
                                          <p:spTgt spid="7"/>
                                        </p:tgtEl>
                                      </p:cBhvr>
                                    </p:animEffect>
                                    <p:anim calcmode="lin" valueType="num">
                                      <p:cBhvr>
                                        <p:cTn id="24" dur="1000"/>
                                        <p:tgtEl>
                                          <p:spTgt spid="7"/>
                                        </p:tgtEl>
                                        <p:attrNameLst>
                                          <p:attrName>ppt_x</p:attrName>
                                        </p:attrNameLst>
                                      </p:cBhvr>
                                      <p:tavLst>
                                        <p:tav tm="0">
                                          <p:val>
                                            <p:strVal val="ppt_x"/>
                                          </p:val>
                                        </p:tav>
                                        <p:tav tm="100000">
                                          <p:val>
                                            <p:strVal val="ppt_x"/>
                                          </p:val>
                                        </p:tav>
                                      </p:tavLst>
                                    </p:anim>
                                    <p:anim calcmode="lin" valueType="num">
                                      <p:cBhvr>
                                        <p:cTn id="25" dur="1000"/>
                                        <p:tgtEl>
                                          <p:spTgt spid="7"/>
                                        </p:tgtEl>
                                        <p:attrNameLst>
                                          <p:attrName>ppt_y</p:attrName>
                                        </p:attrNameLst>
                                      </p:cBhvr>
                                      <p:tavLst>
                                        <p:tav tm="0">
                                          <p:val>
                                            <p:strVal val="ppt_y"/>
                                          </p:val>
                                        </p:tav>
                                        <p:tav tm="100000">
                                          <p:val>
                                            <p:strVal val="ppt_y+.1"/>
                                          </p:val>
                                        </p:tav>
                                      </p:tavLst>
                                    </p:anim>
                                    <p:set>
                                      <p:cBhvr>
                                        <p:cTn id="26"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3" name="New shape"/>
          <p:cNvSpPr/>
          <p:nvPr/>
        </p:nvSpPr>
        <p:spPr>
          <a:xfrm>
            <a:off x="357188" y="267891"/>
            <a:ext cx="6331148" cy="607219"/>
          </a:xfrm>
          <a:prstGeom prst="rect">
            <a:avLst/>
          </a:prstGeom>
          <a:no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6188" dirty="0" smtClean="0">
                <a:solidFill>
                  <a:srgbClr val="CCEEFF"/>
                </a:solidFill>
              </a:rPr>
              <a:t>Rooted In Christ</a:t>
            </a:r>
            <a:endParaRPr sz="6188" dirty="0">
              <a:solidFill>
                <a:srgbClr val="CCEEFF"/>
              </a:solidFill>
            </a:endParaRPr>
          </a:p>
        </p:txBody>
      </p:sp>
      <p:sp>
        <p:nvSpPr>
          <p:cNvPr id="6" name="Rectangle 5"/>
          <p:cNvSpPr/>
          <p:nvPr/>
        </p:nvSpPr>
        <p:spPr>
          <a:xfrm>
            <a:off x="467544" y="4293096"/>
            <a:ext cx="8136904" cy="2246769"/>
          </a:xfrm>
          <a:prstGeom prst="rect">
            <a:avLst/>
          </a:prstGeom>
        </p:spPr>
        <p:txBody>
          <a:bodyPr wrap="square">
            <a:spAutoFit/>
          </a:bodyPr>
          <a:lstStyle/>
          <a:p>
            <a:r>
              <a:rPr lang="en-US" sz="2800" dirty="0">
                <a:solidFill>
                  <a:schemeClr val="bg1">
                    <a:lumMod val="95000"/>
                  </a:schemeClr>
                </a:solidFill>
              </a:rPr>
              <a:t>“Therefore as you have received Christ Jesus the Lord, so walk in Him, having been firmly rooted and now being built up in Him and established in your faith, just as you were instructed, and overflowing with gratitude”</a:t>
            </a:r>
          </a:p>
        </p:txBody>
      </p:sp>
      <p:sp>
        <p:nvSpPr>
          <p:cNvPr id="7" name="Rectangle 6"/>
          <p:cNvSpPr/>
          <p:nvPr/>
        </p:nvSpPr>
        <p:spPr>
          <a:xfrm>
            <a:off x="6012160" y="6165304"/>
            <a:ext cx="2948243" cy="461665"/>
          </a:xfrm>
          <a:prstGeom prst="rect">
            <a:avLst/>
          </a:prstGeom>
        </p:spPr>
        <p:txBody>
          <a:bodyPr wrap="none">
            <a:spAutoFit/>
          </a:bodyPr>
          <a:lstStyle/>
          <a:p>
            <a:r>
              <a:rPr lang="en-US" sz="2400" dirty="0">
                <a:solidFill>
                  <a:schemeClr val="bg1">
                    <a:lumMod val="85000"/>
                  </a:schemeClr>
                </a:solidFill>
              </a:rPr>
              <a:t>Colossians </a:t>
            </a:r>
            <a:r>
              <a:rPr lang="en-US" sz="2400" dirty="0" smtClean="0">
                <a:solidFill>
                  <a:schemeClr val="bg1">
                    <a:lumMod val="85000"/>
                  </a:schemeClr>
                </a:solidFill>
              </a:rPr>
              <a:t>2:6-7 NASB</a:t>
            </a:r>
            <a:endParaRPr lang="en-US" sz="2400" dirty="0">
              <a:solidFill>
                <a:schemeClr val="bg1">
                  <a:lumMod val="85000"/>
                </a:schemeClr>
              </a:solidFill>
            </a:endParaRPr>
          </a:p>
        </p:txBody>
      </p:sp>
      <p:sp>
        <p:nvSpPr>
          <p:cNvPr id="2" name="Rectangle 1"/>
          <p:cNvSpPr/>
          <p:nvPr/>
        </p:nvSpPr>
        <p:spPr>
          <a:xfrm>
            <a:off x="357187" y="1049595"/>
            <a:ext cx="2606098" cy="830997"/>
          </a:xfrm>
          <a:prstGeom prst="rect">
            <a:avLst/>
          </a:prstGeom>
        </p:spPr>
        <p:txBody>
          <a:bodyPr wrap="none">
            <a:spAutoFit/>
          </a:bodyPr>
          <a:lstStyle/>
          <a:p>
            <a:pPr lvl="0"/>
            <a:r>
              <a:rPr lang="en-US" sz="4800" dirty="0" smtClean="0">
                <a:solidFill>
                  <a:prstClr val="white">
                    <a:lumMod val="85000"/>
                  </a:prstClr>
                </a:solidFill>
              </a:rPr>
              <a:t>- To </a:t>
            </a:r>
            <a:r>
              <a:rPr lang="en-US" sz="4800" dirty="0">
                <a:solidFill>
                  <a:prstClr val="white">
                    <a:lumMod val="85000"/>
                  </a:prstClr>
                </a:solidFill>
              </a:rPr>
              <a:t>Walk </a:t>
            </a:r>
          </a:p>
        </p:txBody>
      </p:sp>
      <p:sp>
        <p:nvSpPr>
          <p:cNvPr id="8" name="Rectangle 7"/>
          <p:cNvSpPr/>
          <p:nvPr/>
        </p:nvSpPr>
        <p:spPr>
          <a:xfrm>
            <a:off x="357188" y="1700807"/>
            <a:ext cx="4145687" cy="830997"/>
          </a:xfrm>
          <a:prstGeom prst="rect">
            <a:avLst/>
          </a:prstGeom>
        </p:spPr>
        <p:txBody>
          <a:bodyPr wrap="none">
            <a:spAutoFit/>
          </a:bodyPr>
          <a:lstStyle/>
          <a:p>
            <a:pPr lvl="0"/>
            <a:r>
              <a:rPr lang="en-US" sz="4800" dirty="0" smtClean="0">
                <a:solidFill>
                  <a:prstClr val="white">
                    <a:lumMod val="85000"/>
                  </a:prstClr>
                </a:solidFill>
              </a:rPr>
              <a:t>- Firmly Rooted </a:t>
            </a:r>
            <a:endParaRPr lang="en-US" sz="4800" dirty="0">
              <a:solidFill>
                <a:prstClr val="white">
                  <a:lumMod val="85000"/>
                </a:prstClr>
              </a:solidFill>
            </a:endParaRPr>
          </a:p>
        </p:txBody>
      </p:sp>
      <p:sp>
        <p:nvSpPr>
          <p:cNvPr id="9" name="Rectangle 8"/>
          <p:cNvSpPr/>
          <p:nvPr/>
        </p:nvSpPr>
        <p:spPr>
          <a:xfrm>
            <a:off x="357188" y="2348880"/>
            <a:ext cx="2658100" cy="830997"/>
          </a:xfrm>
          <a:prstGeom prst="rect">
            <a:avLst/>
          </a:prstGeom>
        </p:spPr>
        <p:txBody>
          <a:bodyPr wrap="none">
            <a:spAutoFit/>
          </a:bodyPr>
          <a:lstStyle/>
          <a:p>
            <a:pPr lvl="0"/>
            <a:r>
              <a:rPr lang="en-US" sz="4800" dirty="0" smtClean="0">
                <a:solidFill>
                  <a:prstClr val="white">
                    <a:lumMod val="85000"/>
                  </a:prstClr>
                </a:solidFill>
              </a:rPr>
              <a:t>- Built Up </a:t>
            </a:r>
            <a:endParaRPr lang="en-US" sz="4800" dirty="0">
              <a:solidFill>
                <a:prstClr val="white">
                  <a:lumMod val="85000"/>
                </a:prstClr>
              </a:solidFill>
            </a:endParaRPr>
          </a:p>
        </p:txBody>
      </p:sp>
      <p:sp>
        <p:nvSpPr>
          <p:cNvPr id="10" name="Rectangle 9"/>
          <p:cNvSpPr/>
          <p:nvPr/>
        </p:nvSpPr>
        <p:spPr>
          <a:xfrm>
            <a:off x="357187" y="2924944"/>
            <a:ext cx="3699603" cy="830997"/>
          </a:xfrm>
          <a:prstGeom prst="rect">
            <a:avLst/>
          </a:prstGeom>
        </p:spPr>
        <p:txBody>
          <a:bodyPr wrap="none">
            <a:spAutoFit/>
          </a:bodyPr>
          <a:lstStyle/>
          <a:p>
            <a:pPr lvl="0"/>
            <a:r>
              <a:rPr lang="en-US" sz="4800" dirty="0" smtClean="0">
                <a:solidFill>
                  <a:prstClr val="white">
                    <a:lumMod val="85000"/>
                  </a:prstClr>
                </a:solidFill>
              </a:rPr>
              <a:t>- Overflowing </a:t>
            </a:r>
            <a:endParaRPr lang="en-US" sz="4800" dirty="0">
              <a:solidFill>
                <a:prstClr val="white">
                  <a:lumMod val="85000"/>
                </a:prstClr>
              </a:solidFill>
            </a:endParaRPr>
          </a:p>
        </p:txBody>
      </p:sp>
    </p:spTree>
    <p:extLst>
      <p:ext uri="{BB962C8B-B14F-4D97-AF65-F5344CB8AC3E}">
        <p14:creationId xmlns:p14="http://schemas.microsoft.com/office/powerpoint/2010/main" val="37759108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xit" presetSubtype="0" fill="hold" grpId="1" nodeType="clickEffect">
                                  <p:stCondLst>
                                    <p:cond delay="0"/>
                                  </p:stCondLst>
                                  <p:childTnLst>
                                    <p:animEffect transition="out" filter="fade">
                                      <p:cBhvr>
                                        <p:cTn id="38" dur="1000"/>
                                        <p:tgtEl>
                                          <p:spTgt spid="6"/>
                                        </p:tgtEl>
                                      </p:cBhvr>
                                    </p:animEffect>
                                    <p:anim calcmode="lin" valueType="num">
                                      <p:cBhvr>
                                        <p:cTn id="39" dur="1000"/>
                                        <p:tgtEl>
                                          <p:spTgt spid="6"/>
                                        </p:tgtEl>
                                        <p:attrNameLst>
                                          <p:attrName>ppt_x</p:attrName>
                                        </p:attrNameLst>
                                      </p:cBhvr>
                                      <p:tavLst>
                                        <p:tav tm="0">
                                          <p:val>
                                            <p:strVal val="ppt_x"/>
                                          </p:val>
                                        </p:tav>
                                        <p:tav tm="100000">
                                          <p:val>
                                            <p:strVal val="ppt_x"/>
                                          </p:val>
                                        </p:tav>
                                      </p:tavLst>
                                    </p:anim>
                                    <p:anim calcmode="lin" valueType="num">
                                      <p:cBhvr>
                                        <p:cTn id="40" dur="1000"/>
                                        <p:tgtEl>
                                          <p:spTgt spid="6"/>
                                        </p:tgtEl>
                                        <p:attrNameLst>
                                          <p:attrName>ppt_y</p:attrName>
                                        </p:attrNameLst>
                                      </p:cBhvr>
                                      <p:tavLst>
                                        <p:tav tm="0">
                                          <p:val>
                                            <p:strVal val="ppt_y"/>
                                          </p:val>
                                        </p:tav>
                                        <p:tav tm="100000">
                                          <p:val>
                                            <p:strVal val="ppt_y+.1"/>
                                          </p:val>
                                        </p:tav>
                                      </p:tavLst>
                                    </p:anim>
                                    <p:set>
                                      <p:cBhvr>
                                        <p:cTn id="41" dur="1" fill="hold">
                                          <p:stCondLst>
                                            <p:cond delay="999"/>
                                          </p:stCondLst>
                                        </p:cTn>
                                        <p:tgtEl>
                                          <p:spTgt spid="6"/>
                                        </p:tgtEl>
                                        <p:attrNameLst>
                                          <p:attrName>style.visibility</p:attrName>
                                        </p:attrNameLst>
                                      </p:cBhvr>
                                      <p:to>
                                        <p:strVal val="hidden"/>
                                      </p:to>
                                    </p:set>
                                  </p:childTnLst>
                                </p:cTn>
                              </p:par>
                              <p:par>
                                <p:cTn id="42" presetID="42" presetClass="exit" presetSubtype="0" fill="hold" grpId="1" nodeType="withEffect">
                                  <p:stCondLst>
                                    <p:cond delay="0"/>
                                  </p:stCondLst>
                                  <p:childTnLst>
                                    <p:animEffect transition="out" filter="fade">
                                      <p:cBhvr>
                                        <p:cTn id="43" dur="1000"/>
                                        <p:tgtEl>
                                          <p:spTgt spid="7"/>
                                        </p:tgtEl>
                                      </p:cBhvr>
                                    </p:animEffect>
                                    <p:anim calcmode="lin" valueType="num">
                                      <p:cBhvr>
                                        <p:cTn id="44" dur="1000"/>
                                        <p:tgtEl>
                                          <p:spTgt spid="7"/>
                                        </p:tgtEl>
                                        <p:attrNameLst>
                                          <p:attrName>ppt_x</p:attrName>
                                        </p:attrNameLst>
                                      </p:cBhvr>
                                      <p:tavLst>
                                        <p:tav tm="0">
                                          <p:val>
                                            <p:strVal val="ppt_x"/>
                                          </p:val>
                                        </p:tav>
                                        <p:tav tm="100000">
                                          <p:val>
                                            <p:strVal val="ppt_x"/>
                                          </p:val>
                                        </p:tav>
                                      </p:tavLst>
                                    </p:anim>
                                    <p:anim calcmode="lin" valueType="num">
                                      <p:cBhvr>
                                        <p:cTn id="45" dur="1000"/>
                                        <p:tgtEl>
                                          <p:spTgt spid="7"/>
                                        </p:tgtEl>
                                        <p:attrNameLst>
                                          <p:attrName>ppt_y</p:attrName>
                                        </p:attrNameLst>
                                      </p:cBhvr>
                                      <p:tavLst>
                                        <p:tav tm="0">
                                          <p:val>
                                            <p:strVal val="ppt_y"/>
                                          </p:val>
                                        </p:tav>
                                        <p:tav tm="100000">
                                          <p:val>
                                            <p:strVal val="ppt_y+.1"/>
                                          </p:val>
                                        </p:tav>
                                      </p:tavLst>
                                    </p:anim>
                                    <p:set>
                                      <p:cBhvr>
                                        <p:cTn id="46" dur="1" fill="hold">
                                          <p:stCondLst>
                                            <p:cond delay="999"/>
                                          </p:stCondLst>
                                        </p:cTn>
                                        <p:tgtEl>
                                          <p:spTgt spid="7"/>
                                        </p:tgtEl>
                                        <p:attrNameLst>
                                          <p:attrName>style.visibility</p:attrName>
                                        </p:attrNameLst>
                                      </p:cBhvr>
                                      <p:to>
                                        <p:strVal val="hidden"/>
                                      </p:to>
                                    </p:set>
                                  </p:childTnLst>
                                </p:cTn>
                              </p:par>
                              <p:par>
                                <p:cTn id="47" presetID="42" presetClass="exit" presetSubtype="0" fill="hold" grpId="1" nodeType="withEffect">
                                  <p:stCondLst>
                                    <p:cond delay="0"/>
                                  </p:stCondLst>
                                  <p:childTnLst>
                                    <p:animEffect transition="out" filter="fade">
                                      <p:cBhvr>
                                        <p:cTn id="48" dur="1000"/>
                                        <p:tgtEl>
                                          <p:spTgt spid="2"/>
                                        </p:tgtEl>
                                      </p:cBhvr>
                                    </p:animEffect>
                                    <p:anim calcmode="lin" valueType="num">
                                      <p:cBhvr>
                                        <p:cTn id="49" dur="1000"/>
                                        <p:tgtEl>
                                          <p:spTgt spid="2"/>
                                        </p:tgtEl>
                                        <p:attrNameLst>
                                          <p:attrName>ppt_x</p:attrName>
                                        </p:attrNameLst>
                                      </p:cBhvr>
                                      <p:tavLst>
                                        <p:tav tm="0">
                                          <p:val>
                                            <p:strVal val="ppt_x"/>
                                          </p:val>
                                        </p:tav>
                                        <p:tav tm="100000">
                                          <p:val>
                                            <p:strVal val="ppt_x"/>
                                          </p:val>
                                        </p:tav>
                                      </p:tavLst>
                                    </p:anim>
                                    <p:anim calcmode="lin" valueType="num">
                                      <p:cBhvr>
                                        <p:cTn id="50" dur="1000"/>
                                        <p:tgtEl>
                                          <p:spTgt spid="2"/>
                                        </p:tgtEl>
                                        <p:attrNameLst>
                                          <p:attrName>ppt_y</p:attrName>
                                        </p:attrNameLst>
                                      </p:cBhvr>
                                      <p:tavLst>
                                        <p:tav tm="0">
                                          <p:val>
                                            <p:strVal val="ppt_y"/>
                                          </p:val>
                                        </p:tav>
                                        <p:tav tm="100000">
                                          <p:val>
                                            <p:strVal val="ppt_y+.1"/>
                                          </p:val>
                                        </p:tav>
                                      </p:tavLst>
                                    </p:anim>
                                    <p:set>
                                      <p:cBhvr>
                                        <p:cTn id="51" dur="1" fill="hold">
                                          <p:stCondLst>
                                            <p:cond delay="999"/>
                                          </p:stCondLst>
                                        </p:cTn>
                                        <p:tgtEl>
                                          <p:spTgt spid="2"/>
                                        </p:tgtEl>
                                        <p:attrNameLst>
                                          <p:attrName>style.visibility</p:attrName>
                                        </p:attrNameLst>
                                      </p:cBhvr>
                                      <p:to>
                                        <p:strVal val="hidden"/>
                                      </p:to>
                                    </p:set>
                                  </p:childTnLst>
                                </p:cTn>
                              </p:par>
                              <p:par>
                                <p:cTn id="52" presetID="42" presetClass="exit" presetSubtype="0" fill="hold" grpId="1" nodeType="withEffect">
                                  <p:stCondLst>
                                    <p:cond delay="0"/>
                                  </p:stCondLst>
                                  <p:childTnLst>
                                    <p:animEffect transition="out" filter="fade">
                                      <p:cBhvr>
                                        <p:cTn id="53" dur="1000"/>
                                        <p:tgtEl>
                                          <p:spTgt spid="8"/>
                                        </p:tgtEl>
                                      </p:cBhvr>
                                    </p:animEffect>
                                    <p:anim calcmode="lin" valueType="num">
                                      <p:cBhvr>
                                        <p:cTn id="54" dur="1000"/>
                                        <p:tgtEl>
                                          <p:spTgt spid="8"/>
                                        </p:tgtEl>
                                        <p:attrNameLst>
                                          <p:attrName>ppt_x</p:attrName>
                                        </p:attrNameLst>
                                      </p:cBhvr>
                                      <p:tavLst>
                                        <p:tav tm="0">
                                          <p:val>
                                            <p:strVal val="ppt_x"/>
                                          </p:val>
                                        </p:tav>
                                        <p:tav tm="100000">
                                          <p:val>
                                            <p:strVal val="ppt_x"/>
                                          </p:val>
                                        </p:tav>
                                      </p:tavLst>
                                    </p:anim>
                                    <p:anim calcmode="lin" valueType="num">
                                      <p:cBhvr>
                                        <p:cTn id="55" dur="1000"/>
                                        <p:tgtEl>
                                          <p:spTgt spid="8"/>
                                        </p:tgtEl>
                                        <p:attrNameLst>
                                          <p:attrName>ppt_y</p:attrName>
                                        </p:attrNameLst>
                                      </p:cBhvr>
                                      <p:tavLst>
                                        <p:tav tm="0">
                                          <p:val>
                                            <p:strVal val="ppt_y"/>
                                          </p:val>
                                        </p:tav>
                                        <p:tav tm="100000">
                                          <p:val>
                                            <p:strVal val="ppt_y+.1"/>
                                          </p:val>
                                        </p:tav>
                                      </p:tavLst>
                                    </p:anim>
                                    <p:set>
                                      <p:cBhvr>
                                        <p:cTn id="56" dur="1" fill="hold">
                                          <p:stCondLst>
                                            <p:cond delay="999"/>
                                          </p:stCondLst>
                                        </p:cTn>
                                        <p:tgtEl>
                                          <p:spTgt spid="8"/>
                                        </p:tgtEl>
                                        <p:attrNameLst>
                                          <p:attrName>style.visibility</p:attrName>
                                        </p:attrNameLst>
                                      </p:cBhvr>
                                      <p:to>
                                        <p:strVal val="hidden"/>
                                      </p:to>
                                    </p:set>
                                  </p:childTnLst>
                                </p:cTn>
                              </p:par>
                              <p:par>
                                <p:cTn id="57" presetID="42" presetClass="exit" presetSubtype="0" fill="hold" grpId="1" nodeType="withEffect">
                                  <p:stCondLst>
                                    <p:cond delay="0"/>
                                  </p:stCondLst>
                                  <p:childTnLst>
                                    <p:animEffect transition="out" filter="fade">
                                      <p:cBhvr>
                                        <p:cTn id="58" dur="1000"/>
                                        <p:tgtEl>
                                          <p:spTgt spid="9"/>
                                        </p:tgtEl>
                                      </p:cBhvr>
                                    </p:animEffect>
                                    <p:anim calcmode="lin" valueType="num">
                                      <p:cBhvr>
                                        <p:cTn id="59" dur="1000"/>
                                        <p:tgtEl>
                                          <p:spTgt spid="9"/>
                                        </p:tgtEl>
                                        <p:attrNameLst>
                                          <p:attrName>ppt_x</p:attrName>
                                        </p:attrNameLst>
                                      </p:cBhvr>
                                      <p:tavLst>
                                        <p:tav tm="0">
                                          <p:val>
                                            <p:strVal val="ppt_x"/>
                                          </p:val>
                                        </p:tav>
                                        <p:tav tm="100000">
                                          <p:val>
                                            <p:strVal val="ppt_x"/>
                                          </p:val>
                                        </p:tav>
                                      </p:tavLst>
                                    </p:anim>
                                    <p:anim calcmode="lin" valueType="num">
                                      <p:cBhvr>
                                        <p:cTn id="60" dur="1000"/>
                                        <p:tgtEl>
                                          <p:spTgt spid="9"/>
                                        </p:tgtEl>
                                        <p:attrNameLst>
                                          <p:attrName>ppt_y</p:attrName>
                                        </p:attrNameLst>
                                      </p:cBhvr>
                                      <p:tavLst>
                                        <p:tav tm="0">
                                          <p:val>
                                            <p:strVal val="ppt_y"/>
                                          </p:val>
                                        </p:tav>
                                        <p:tav tm="100000">
                                          <p:val>
                                            <p:strVal val="ppt_y+.1"/>
                                          </p:val>
                                        </p:tav>
                                      </p:tavLst>
                                    </p:anim>
                                    <p:set>
                                      <p:cBhvr>
                                        <p:cTn id="61" dur="1" fill="hold">
                                          <p:stCondLst>
                                            <p:cond delay="999"/>
                                          </p:stCondLst>
                                        </p:cTn>
                                        <p:tgtEl>
                                          <p:spTgt spid="9"/>
                                        </p:tgtEl>
                                        <p:attrNameLst>
                                          <p:attrName>style.visibility</p:attrName>
                                        </p:attrNameLst>
                                      </p:cBhvr>
                                      <p:to>
                                        <p:strVal val="hidden"/>
                                      </p:to>
                                    </p:set>
                                  </p:childTnLst>
                                </p:cTn>
                              </p:par>
                              <p:par>
                                <p:cTn id="62" presetID="42" presetClass="exit" presetSubtype="0" fill="hold" grpId="1" nodeType="withEffect">
                                  <p:stCondLst>
                                    <p:cond delay="0"/>
                                  </p:stCondLst>
                                  <p:childTnLst>
                                    <p:animEffect transition="out" filter="fade">
                                      <p:cBhvr>
                                        <p:cTn id="63" dur="1000"/>
                                        <p:tgtEl>
                                          <p:spTgt spid="10"/>
                                        </p:tgtEl>
                                      </p:cBhvr>
                                    </p:animEffect>
                                    <p:anim calcmode="lin" valueType="num">
                                      <p:cBhvr>
                                        <p:cTn id="64" dur="1000"/>
                                        <p:tgtEl>
                                          <p:spTgt spid="10"/>
                                        </p:tgtEl>
                                        <p:attrNameLst>
                                          <p:attrName>ppt_x</p:attrName>
                                        </p:attrNameLst>
                                      </p:cBhvr>
                                      <p:tavLst>
                                        <p:tav tm="0">
                                          <p:val>
                                            <p:strVal val="ppt_x"/>
                                          </p:val>
                                        </p:tav>
                                        <p:tav tm="100000">
                                          <p:val>
                                            <p:strVal val="ppt_x"/>
                                          </p:val>
                                        </p:tav>
                                      </p:tavLst>
                                    </p:anim>
                                    <p:anim calcmode="lin" valueType="num">
                                      <p:cBhvr>
                                        <p:cTn id="65" dur="1000"/>
                                        <p:tgtEl>
                                          <p:spTgt spid="10"/>
                                        </p:tgtEl>
                                        <p:attrNameLst>
                                          <p:attrName>ppt_y</p:attrName>
                                        </p:attrNameLst>
                                      </p:cBhvr>
                                      <p:tavLst>
                                        <p:tav tm="0">
                                          <p:val>
                                            <p:strVal val="ppt_y"/>
                                          </p:val>
                                        </p:tav>
                                        <p:tav tm="100000">
                                          <p:val>
                                            <p:strVal val="ppt_y+.1"/>
                                          </p:val>
                                        </p:tav>
                                      </p:tavLst>
                                    </p:anim>
                                    <p:set>
                                      <p:cBhvr>
                                        <p:cTn id="66" dur="1" fill="hold">
                                          <p:stCondLst>
                                            <p:cond delay="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P spid="2" grpId="0"/>
      <p:bldP spid="2" grpId="1"/>
      <p:bldP spid="8" grpId="0"/>
      <p:bldP spid="8" grpId="1"/>
      <p:bldP spid="9" grpId="0"/>
      <p:bldP spid="9" grpId="1"/>
      <p:bldP spid="10" grpId="0"/>
      <p:bldP spid="10"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3" name="New shape"/>
          <p:cNvSpPr/>
          <p:nvPr/>
        </p:nvSpPr>
        <p:spPr>
          <a:xfrm>
            <a:off x="357188" y="267891"/>
            <a:ext cx="6331148" cy="607219"/>
          </a:xfrm>
          <a:prstGeom prst="rect">
            <a:avLst/>
          </a:prstGeom>
          <a:no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6188" dirty="0" smtClean="0">
                <a:solidFill>
                  <a:srgbClr val="CCEEFF"/>
                </a:solidFill>
              </a:rPr>
              <a:t>Rooted In Christ</a:t>
            </a:r>
            <a:endParaRPr sz="6188" dirty="0">
              <a:solidFill>
                <a:srgbClr val="CCEEFF"/>
              </a:solidFill>
            </a:endParaRPr>
          </a:p>
        </p:txBody>
      </p:sp>
      <p:sp>
        <p:nvSpPr>
          <p:cNvPr id="4" name="Rectangle 3"/>
          <p:cNvSpPr/>
          <p:nvPr/>
        </p:nvSpPr>
        <p:spPr>
          <a:xfrm>
            <a:off x="354381" y="1412776"/>
            <a:ext cx="7096623" cy="646331"/>
          </a:xfrm>
          <a:prstGeom prst="rect">
            <a:avLst/>
          </a:prstGeom>
        </p:spPr>
        <p:txBody>
          <a:bodyPr wrap="none">
            <a:spAutoFit/>
          </a:bodyPr>
          <a:lstStyle/>
          <a:p>
            <a:r>
              <a:rPr lang="en-US" sz="3600" dirty="0" smtClean="0">
                <a:solidFill>
                  <a:schemeClr val="bg1">
                    <a:lumMod val="85000"/>
                  </a:schemeClr>
                </a:solidFill>
              </a:rPr>
              <a:t>- Grow </a:t>
            </a:r>
            <a:r>
              <a:rPr lang="en-US" sz="3600" dirty="0">
                <a:solidFill>
                  <a:schemeClr val="bg1">
                    <a:lumMod val="85000"/>
                  </a:schemeClr>
                </a:solidFill>
              </a:rPr>
              <a:t>downward by being </a:t>
            </a:r>
            <a:r>
              <a:rPr lang="en-US" sz="3600" dirty="0" smtClean="0">
                <a:solidFill>
                  <a:schemeClr val="bg1">
                    <a:lumMod val="85000"/>
                  </a:schemeClr>
                </a:solidFill>
              </a:rPr>
              <a:t>“rooted</a:t>
            </a:r>
            <a:r>
              <a:rPr lang="en-US" sz="3600" dirty="0">
                <a:solidFill>
                  <a:schemeClr val="bg1">
                    <a:lumMod val="85000"/>
                  </a:schemeClr>
                </a:solidFill>
              </a:rPr>
              <a:t>”</a:t>
            </a:r>
          </a:p>
        </p:txBody>
      </p:sp>
      <p:sp>
        <p:nvSpPr>
          <p:cNvPr id="5" name="Rectangle 4"/>
          <p:cNvSpPr/>
          <p:nvPr/>
        </p:nvSpPr>
        <p:spPr>
          <a:xfrm>
            <a:off x="354381" y="2059107"/>
            <a:ext cx="6598730" cy="646331"/>
          </a:xfrm>
          <a:prstGeom prst="rect">
            <a:avLst/>
          </a:prstGeom>
        </p:spPr>
        <p:txBody>
          <a:bodyPr wrap="none">
            <a:spAutoFit/>
          </a:bodyPr>
          <a:lstStyle/>
          <a:p>
            <a:r>
              <a:rPr lang="en-US" sz="3600" dirty="0" smtClean="0">
                <a:solidFill>
                  <a:schemeClr val="bg1">
                    <a:lumMod val="85000"/>
                  </a:schemeClr>
                </a:solidFill>
              </a:rPr>
              <a:t>- Grow </a:t>
            </a:r>
            <a:r>
              <a:rPr lang="en-US" sz="3600" dirty="0">
                <a:solidFill>
                  <a:schemeClr val="bg1">
                    <a:lumMod val="85000"/>
                  </a:schemeClr>
                </a:solidFill>
              </a:rPr>
              <a:t>upward by being “built up”</a:t>
            </a:r>
          </a:p>
        </p:txBody>
      </p:sp>
      <p:sp>
        <p:nvSpPr>
          <p:cNvPr id="11" name="Rectangle 10"/>
          <p:cNvSpPr/>
          <p:nvPr/>
        </p:nvSpPr>
        <p:spPr>
          <a:xfrm>
            <a:off x="354381" y="2705438"/>
            <a:ext cx="8856022" cy="1200329"/>
          </a:xfrm>
          <a:prstGeom prst="rect">
            <a:avLst/>
          </a:prstGeom>
        </p:spPr>
        <p:txBody>
          <a:bodyPr wrap="square">
            <a:spAutoFit/>
          </a:bodyPr>
          <a:lstStyle/>
          <a:p>
            <a:r>
              <a:rPr lang="en-US" sz="3600" dirty="0" smtClean="0">
                <a:solidFill>
                  <a:schemeClr val="bg1">
                    <a:lumMod val="85000"/>
                  </a:schemeClr>
                </a:solidFill>
              </a:rPr>
              <a:t>- Grow </a:t>
            </a:r>
            <a:r>
              <a:rPr lang="en-US" sz="3600" dirty="0">
                <a:solidFill>
                  <a:schemeClr val="bg1">
                    <a:lumMod val="85000"/>
                  </a:schemeClr>
                </a:solidFill>
              </a:rPr>
              <a:t>inward so that we can be </a:t>
            </a:r>
            <a:r>
              <a:rPr lang="en-US" sz="3600" dirty="0" smtClean="0">
                <a:solidFill>
                  <a:schemeClr val="bg1">
                    <a:lumMod val="85000"/>
                  </a:schemeClr>
                </a:solidFill>
              </a:rPr>
              <a:t>“</a:t>
            </a:r>
            <a:r>
              <a:rPr lang="en-US" sz="3600" dirty="0">
                <a:solidFill>
                  <a:schemeClr val="bg1">
                    <a:lumMod val="85000"/>
                  </a:schemeClr>
                </a:solidFill>
              </a:rPr>
              <a:t>strengthened in the faith”</a:t>
            </a:r>
          </a:p>
        </p:txBody>
      </p:sp>
      <p:sp>
        <p:nvSpPr>
          <p:cNvPr id="12" name="Rectangle 11"/>
          <p:cNvSpPr/>
          <p:nvPr/>
        </p:nvSpPr>
        <p:spPr>
          <a:xfrm>
            <a:off x="354381" y="3905767"/>
            <a:ext cx="7470323" cy="1200329"/>
          </a:xfrm>
          <a:prstGeom prst="rect">
            <a:avLst/>
          </a:prstGeom>
        </p:spPr>
        <p:txBody>
          <a:bodyPr wrap="square">
            <a:spAutoFit/>
          </a:bodyPr>
          <a:lstStyle/>
          <a:p>
            <a:r>
              <a:rPr lang="en-US" sz="3600" dirty="0" smtClean="0">
                <a:solidFill>
                  <a:schemeClr val="bg1">
                    <a:lumMod val="85000"/>
                  </a:schemeClr>
                </a:solidFill>
              </a:rPr>
              <a:t>- Grow </a:t>
            </a:r>
            <a:r>
              <a:rPr lang="en-US" sz="3600" dirty="0">
                <a:solidFill>
                  <a:schemeClr val="bg1">
                    <a:lumMod val="85000"/>
                  </a:schemeClr>
                </a:solidFill>
              </a:rPr>
              <a:t>outward as we “overflow with thankfulness”</a:t>
            </a:r>
          </a:p>
        </p:txBody>
      </p:sp>
    </p:spTree>
    <p:extLst>
      <p:ext uri="{BB962C8B-B14F-4D97-AF65-F5344CB8AC3E}">
        <p14:creationId xmlns:p14="http://schemas.microsoft.com/office/powerpoint/2010/main" val="35516666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1" nodeType="clickEffect">
                                  <p:stCondLst>
                                    <p:cond delay="0"/>
                                  </p:stCondLst>
                                  <p:childTnLst>
                                    <p:animEffect transition="out" filter="fade">
                                      <p:cBhvr>
                                        <p:cTn id="34" dur="1000"/>
                                        <p:tgtEl>
                                          <p:spTgt spid="4"/>
                                        </p:tgtEl>
                                      </p:cBhvr>
                                    </p:animEffect>
                                    <p:anim calcmode="lin" valueType="num">
                                      <p:cBhvr>
                                        <p:cTn id="35" dur="1000"/>
                                        <p:tgtEl>
                                          <p:spTgt spid="4"/>
                                        </p:tgtEl>
                                        <p:attrNameLst>
                                          <p:attrName>ppt_x</p:attrName>
                                        </p:attrNameLst>
                                      </p:cBhvr>
                                      <p:tavLst>
                                        <p:tav tm="0">
                                          <p:val>
                                            <p:strVal val="ppt_x"/>
                                          </p:val>
                                        </p:tav>
                                        <p:tav tm="100000">
                                          <p:val>
                                            <p:strVal val="ppt_x"/>
                                          </p:val>
                                        </p:tav>
                                      </p:tavLst>
                                    </p:anim>
                                    <p:anim calcmode="lin" valueType="num">
                                      <p:cBhvr>
                                        <p:cTn id="36" dur="1000"/>
                                        <p:tgtEl>
                                          <p:spTgt spid="4"/>
                                        </p:tgtEl>
                                        <p:attrNameLst>
                                          <p:attrName>ppt_y</p:attrName>
                                        </p:attrNameLst>
                                      </p:cBhvr>
                                      <p:tavLst>
                                        <p:tav tm="0">
                                          <p:val>
                                            <p:strVal val="ppt_y"/>
                                          </p:val>
                                        </p:tav>
                                        <p:tav tm="100000">
                                          <p:val>
                                            <p:strVal val="ppt_y+.1"/>
                                          </p:val>
                                        </p:tav>
                                      </p:tavLst>
                                    </p:anim>
                                    <p:set>
                                      <p:cBhvr>
                                        <p:cTn id="37" dur="1" fill="hold">
                                          <p:stCondLst>
                                            <p:cond delay="999"/>
                                          </p:stCondLst>
                                        </p:cTn>
                                        <p:tgtEl>
                                          <p:spTgt spid="4"/>
                                        </p:tgtEl>
                                        <p:attrNameLst>
                                          <p:attrName>style.visibility</p:attrName>
                                        </p:attrNameLst>
                                      </p:cBhvr>
                                      <p:to>
                                        <p:strVal val="hidden"/>
                                      </p:to>
                                    </p:set>
                                  </p:childTnLst>
                                </p:cTn>
                              </p:par>
                              <p:par>
                                <p:cTn id="38" presetID="42" presetClass="exit" presetSubtype="0" fill="hold" grpId="1" nodeType="withEffect">
                                  <p:stCondLst>
                                    <p:cond delay="0"/>
                                  </p:stCondLst>
                                  <p:childTnLst>
                                    <p:animEffect transition="out" filter="fade">
                                      <p:cBhvr>
                                        <p:cTn id="39" dur="1000"/>
                                        <p:tgtEl>
                                          <p:spTgt spid="5"/>
                                        </p:tgtEl>
                                      </p:cBhvr>
                                    </p:animEffect>
                                    <p:anim calcmode="lin" valueType="num">
                                      <p:cBhvr>
                                        <p:cTn id="40" dur="1000"/>
                                        <p:tgtEl>
                                          <p:spTgt spid="5"/>
                                        </p:tgtEl>
                                        <p:attrNameLst>
                                          <p:attrName>ppt_x</p:attrName>
                                        </p:attrNameLst>
                                      </p:cBhvr>
                                      <p:tavLst>
                                        <p:tav tm="0">
                                          <p:val>
                                            <p:strVal val="ppt_x"/>
                                          </p:val>
                                        </p:tav>
                                        <p:tav tm="100000">
                                          <p:val>
                                            <p:strVal val="ppt_x"/>
                                          </p:val>
                                        </p:tav>
                                      </p:tavLst>
                                    </p:anim>
                                    <p:anim calcmode="lin" valueType="num">
                                      <p:cBhvr>
                                        <p:cTn id="41" dur="1000"/>
                                        <p:tgtEl>
                                          <p:spTgt spid="5"/>
                                        </p:tgtEl>
                                        <p:attrNameLst>
                                          <p:attrName>ppt_y</p:attrName>
                                        </p:attrNameLst>
                                      </p:cBhvr>
                                      <p:tavLst>
                                        <p:tav tm="0">
                                          <p:val>
                                            <p:strVal val="ppt_y"/>
                                          </p:val>
                                        </p:tav>
                                        <p:tav tm="100000">
                                          <p:val>
                                            <p:strVal val="ppt_y+.1"/>
                                          </p:val>
                                        </p:tav>
                                      </p:tavLst>
                                    </p:anim>
                                    <p:set>
                                      <p:cBhvr>
                                        <p:cTn id="42" dur="1" fill="hold">
                                          <p:stCondLst>
                                            <p:cond delay="999"/>
                                          </p:stCondLst>
                                        </p:cTn>
                                        <p:tgtEl>
                                          <p:spTgt spid="5"/>
                                        </p:tgtEl>
                                        <p:attrNameLst>
                                          <p:attrName>style.visibility</p:attrName>
                                        </p:attrNameLst>
                                      </p:cBhvr>
                                      <p:to>
                                        <p:strVal val="hidden"/>
                                      </p:to>
                                    </p:set>
                                  </p:childTnLst>
                                </p:cTn>
                              </p:par>
                              <p:par>
                                <p:cTn id="43" presetID="42" presetClass="exit" presetSubtype="0" fill="hold" grpId="1" nodeType="withEffect">
                                  <p:stCondLst>
                                    <p:cond delay="0"/>
                                  </p:stCondLst>
                                  <p:childTnLst>
                                    <p:animEffect transition="out" filter="fade">
                                      <p:cBhvr>
                                        <p:cTn id="44" dur="1000"/>
                                        <p:tgtEl>
                                          <p:spTgt spid="11"/>
                                        </p:tgtEl>
                                      </p:cBhvr>
                                    </p:animEffect>
                                    <p:anim calcmode="lin" valueType="num">
                                      <p:cBhvr>
                                        <p:cTn id="45" dur="1000"/>
                                        <p:tgtEl>
                                          <p:spTgt spid="11"/>
                                        </p:tgtEl>
                                        <p:attrNameLst>
                                          <p:attrName>ppt_x</p:attrName>
                                        </p:attrNameLst>
                                      </p:cBhvr>
                                      <p:tavLst>
                                        <p:tav tm="0">
                                          <p:val>
                                            <p:strVal val="ppt_x"/>
                                          </p:val>
                                        </p:tav>
                                        <p:tav tm="100000">
                                          <p:val>
                                            <p:strVal val="ppt_x"/>
                                          </p:val>
                                        </p:tav>
                                      </p:tavLst>
                                    </p:anim>
                                    <p:anim calcmode="lin" valueType="num">
                                      <p:cBhvr>
                                        <p:cTn id="46" dur="1000"/>
                                        <p:tgtEl>
                                          <p:spTgt spid="11"/>
                                        </p:tgtEl>
                                        <p:attrNameLst>
                                          <p:attrName>ppt_y</p:attrName>
                                        </p:attrNameLst>
                                      </p:cBhvr>
                                      <p:tavLst>
                                        <p:tav tm="0">
                                          <p:val>
                                            <p:strVal val="ppt_y"/>
                                          </p:val>
                                        </p:tav>
                                        <p:tav tm="100000">
                                          <p:val>
                                            <p:strVal val="ppt_y+.1"/>
                                          </p:val>
                                        </p:tav>
                                      </p:tavLst>
                                    </p:anim>
                                    <p:set>
                                      <p:cBhvr>
                                        <p:cTn id="47" dur="1" fill="hold">
                                          <p:stCondLst>
                                            <p:cond delay="999"/>
                                          </p:stCondLst>
                                        </p:cTn>
                                        <p:tgtEl>
                                          <p:spTgt spid="11"/>
                                        </p:tgtEl>
                                        <p:attrNameLst>
                                          <p:attrName>style.visibility</p:attrName>
                                        </p:attrNameLst>
                                      </p:cBhvr>
                                      <p:to>
                                        <p:strVal val="hidden"/>
                                      </p:to>
                                    </p:set>
                                  </p:childTnLst>
                                </p:cTn>
                              </p:par>
                              <p:par>
                                <p:cTn id="48" presetID="42" presetClass="exit" presetSubtype="0" fill="hold" grpId="1" nodeType="withEffect">
                                  <p:stCondLst>
                                    <p:cond delay="0"/>
                                  </p:stCondLst>
                                  <p:childTnLst>
                                    <p:animEffect transition="out" filter="fade">
                                      <p:cBhvr>
                                        <p:cTn id="49" dur="1000"/>
                                        <p:tgtEl>
                                          <p:spTgt spid="12"/>
                                        </p:tgtEl>
                                      </p:cBhvr>
                                    </p:animEffect>
                                    <p:anim calcmode="lin" valueType="num">
                                      <p:cBhvr>
                                        <p:cTn id="50" dur="1000"/>
                                        <p:tgtEl>
                                          <p:spTgt spid="12"/>
                                        </p:tgtEl>
                                        <p:attrNameLst>
                                          <p:attrName>ppt_x</p:attrName>
                                        </p:attrNameLst>
                                      </p:cBhvr>
                                      <p:tavLst>
                                        <p:tav tm="0">
                                          <p:val>
                                            <p:strVal val="ppt_x"/>
                                          </p:val>
                                        </p:tav>
                                        <p:tav tm="100000">
                                          <p:val>
                                            <p:strVal val="ppt_x"/>
                                          </p:val>
                                        </p:tav>
                                      </p:tavLst>
                                    </p:anim>
                                    <p:anim calcmode="lin" valueType="num">
                                      <p:cBhvr>
                                        <p:cTn id="51" dur="1000"/>
                                        <p:tgtEl>
                                          <p:spTgt spid="12"/>
                                        </p:tgtEl>
                                        <p:attrNameLst>
                                          <p:attrName>ppt_y</p:attrName>
                                        </p:attrNameLst>
                                      </p:cBhvr>
                                      <p:tavLst>
                                        <p:tav tm="0">
                                          <p:val>
                                            <p:strVal val="ppt_y"/>
                                          </p:val>
                                        </p:tav>
                                        <p:tav tm="100000">
                                          <p:val>
                                            <p:strVal val="ppt_y+.1"/>
                                          </p:val>
                                        </p:tav>
                                      </p:tavLst>
                                    </p:anim>
                                    <p:set>
                                      <p:cBhvr>
                                        <p:cTn id="52" dur="1" fill="hold">
                                          <p:stCondLst>
                                            <p:cond delay="999"/>
                                          </p:stCondLst>
                                        </p:cTn>
                                        <p:tgtEl>
                                          <p:spTgt spid="12"/>
                                        </p:tgtEl>
                                        <p:attrNameLst>
                                          <p:attrName>style.visibility</p:attrName>
                                        </p:attrNameLst>
                                      </p:cBhvr>
                                      <p:to>
                                        <p:strVal val="hidden"/>
                                      </p:to>
                                    </p:set>
                                  </p:childTnLst>
                                </p:cTn>
                              </p:par>
                              <p:par>
                                <p:cTn id="53" presetID="42" presetClass="exit" presetSubtype="0" fill="hold" grpId="0" nodeType="withEffect">
                                  <p:stCondLst>
                                    <p:cond delay="0"/>
                                  </p:stCondLst>
                                  <p:childTnLst>
                                    <p:animEffect transition="out" filter="fade">
                                      <p:cBhvr>
                                        <p:cTn id="54" dur="1000"/>
                                        <p:tgtEl>
                                          <p:spTgt spid="3"/>
                                        </p:tgtEl>
                                      </p:cBhvr>
                                    </p:animEffect>
                                    <p:anim calcmode="lin" valueType="num">
                                      <p:cBhvr>
                                        <p:cTn id="55" dur="1000"/>
                                        <p:tgtEl>
                                          <p:spTgt spid="3"/>
                                        </p:tgtEl>
                                        <p:attrNameLst>
                                          <p:attrName>ppt_x</p:attrName>
                                        </p:attrNameLst>
                                      </p:cBhvr>
                                      <p:tavLst>
                                        <p:tav tm="0">
                                          <p:val>
                                            <p:strVal val="ppt_x"/>
                                          </p:val>
                                        </p:tav>
                                        <p:tav tm="100000">
                                          <p:val>
                                            <p:strVal val="ppt_x"/>
                                          </p:val>
                                        </p:tav>
                                      </p:tavLst>
                                    </p:anim>
                                    <p:anim calcmode="lin" valueType="num">
                                      <p:cBhvr>
                                        <p:cTn id="56" dur="1000"/>
                                        <p:tgtEl>
                                          <p:spTgt spid="3"/>
                                        </p:tgtEl>
                                        <p:attrNameLst>
                                          <p:attrName>ppt_y</p:attrName>
                                        </p:attrNameLst>
                                      </p:cBhvr>
                                      <p:tavLst>
                                        <p:tav tm="0">
                                          <p:val>
                                            <p:strVal val="ppt_y"/>
                                          </p:val>
                                        </p:tav>
                                        <p:tav tm="100000">
                                          <p:val>
                                            <p:strVal val="ppt_y+.1"/>
                                          </p:val>
                                        </p:tav>
                                      </p:tavLst>
                                    </p:anim>
                                    <p:set>
                                      <p:cBhvr>
                                        <p:cTn id="57"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P spid="5" grpId="1"/>
      <p:bldP spid="11" grpId="0"/>
      <p:bldP spid="11" grpId="1"/>
      <p:bldP spid="12" grpId="0"/>
      <p:bldP spid="12"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3" name="New shape"/>
          <p:cNvSpPr/>
          <p:nvPr/>
        </p:nvSpPr>
        <p:spPr>
          <a:xfrm>
            <a:off x="357188" y="267891"/>
            <a:ext cx="6331148" cy="607219"/>
          </a:xfrm>
          <a:prstGeom prst="rect">
            <a:avLst/>
          </a:prstGeom>
          <a:no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6188" dirty="0" smtClean="0">
                <a:solidFill>
                  <a:srgbClr val="CCEEFF"/>
                </a:solidFill>
              </a:rPr>
              <a:t>Be On Guard</a:t>
            </a:r>
            <a:endParaRPr sz="6188" dirty="0">
              <a:solidFill>
                <a:srgbClr val="CCEEFF"/>
              </a:solidFill>
            </a:endParaRPr>
          </a:p>
        </p:txBody>
      </p:sp>
      <p:sp>
        <p:nvSpPr>
          <p:cNvPr id="7" name="Rectangle 6"/>
          <p:cNvSpPr/>
          <p:nvPr/>
        </p:nvSpPr>
        <p:spPr>
          <a:xfrm>
            <a:off x="6194305" y="3448456"/>
            <a:ext cx="2698175" cy="461665"/>
          </a:xfrm>
          <a:prstGeom prst="rect">
            <a:avLst/>
          </a:prstGeom>
        </p:spPr>
        <p:txBody>
          <a:bodyPr wrap="none">
            <a:spAutoFit/>
          </a:bodyPr>
          <a:lstStyle/>
          <a:p>
            <a:r>
              <a:rPr lang="en-US" sz="2400" dirty="0">
                <a:solidFill>
                  <a:schemeClr val="bg1">
                    <a:lumMod val="85000"/>
                  </a:schemeClr>
                </a:solidFill>
              </a:rPr>
              <a:t>Colossians </a:t>
            </a:r>
            <a:r>
              <a:rPr lang="en-US" sz="2400" dirty="0" smtClean="0">
                <a:solidFill>
                  <a:schemeClr val="bg1">
                    <a:lumMod val="85000"/>
                  </a:schemeClr>
                </a:solidFill>
              </a:rPr>
              <a:t>2:8 NASB</a:t>
            </a:r>
            <a:endParaRPr lang="en-US" sz="2400" dirty="0">
              <a:solidFill>
                <a:schemeClr val="bg1">
                  <a:lumMod val="85000"/>
                </a:schemeClr>
              </a:solidFill>
            </a:endParaRPr>
          </a:p>
        </p:txBody>
      </p:sp>
      <p:sp>
        <p:nvSpPr>
          <p:cNvPr id="4" name="Rectangle 3"/>
          <p:cNvSpPr/>
          <p:nvPr/>
        </p:nvSpPr>
        <p:spPr>
          <a:xfrm>
            <a:off x="467544" y="1124744"/>
            <a:ext cx="8424936" cy="2554545"/>
          </a:xfrm>
          <a:prstGeom prst="rect">
            <a:avLst/>
          </a:prstGeom>
        </p:spPr>
        <p:txBody>
          <a:bodyPr wrap="square">
            <a:spAutoFit/>
          </a:bodyPr>
          <a:lstStyle/>
          <a:p>
            <a:r>
              <a:rPr lang="en-US" sz="3200" dirty="0">
                <a:solidFill>
                  <a:schemeClr val="bg1">
                    <a:lumMod val="85000"/>
                  </a:schemeClr>
                </a:solidFill>
              </a:rPr>
              <a:t>“See to it that no one takes you captive through philosophy and empty deception, according to the tradition of men, according to the elementary principles of the world, rather than according to Christ.”</a:t>
            </a:r>
          </a:p>
        </p:txBody>
      </p:sp>
    </p:spTree>
    <p:extLst>
      <p:ext uri="{BB962C8B-B14F-4D97-AF65-F5344CB8AC3E}">
        <p14:creationId xmlns:p14="http://schemas.microsoft.com/office/powerpoint/2010/main" val="40714286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xit" presetSubtype="0" fill="hold" grpId="1" nodeType="clickEffect">
                                  <p:stCondLst>
                                    <p:cond delay="0"/>
                                  </p:stCondLst>
                                  <p:childTnLst>
                                    <p:animEffect transition="out" filter="fade">
                                      <p:cBhvr>
                                        <p:cTn id="25" dur="1000"/>
                                        <p:tgtEl>
                                          <p:spTgt spid="3"/>
                                        </p:tgtEl>
                                      </p:cBhvr>
                                    </p:animEffect>
                                    <p:anim calcmode="lin" valueType="num">
                                      <p:cBhvr>
                                        <p:cTn id="26" dur="1000"/>
                                        <p:tgtEl>
                                          <p:spTgt spid="3"/>
                                        </p:tgtEl>
                                        <p:attrNameLst>
                                          <p:attrName>ppt_x</p:attrName>
                                        </p:attrNameLst>
                                      </p:cBhvr>
                                      <p:tavLst>
                                        <p:tav tm="0">
                                          <p:val>
                                            <p:strVal val="ppt_x"/>
                                          </p:val>
                                        </p:tav>
                                        <p:tav tm="100000">
                                          <p:val>
                                            <p:strVal val="ppt_x"/>
                                          </p:val>
                                        </p:tav>
                                      </p:tavLst>
                                    </p:anim>
                                    <p:anim calcmode="lin" valueType="num">
                                      <p:cBhvr>
                                        <p:cTn id="27" dur="1000"/>
                                        <p:tgtEl>
                                          <p:spTgt spid="3"/>
                                        </p:tgtEl>
                                        <p:attrNameLst>
                                          <p:attrName>ppt_y</p:attrName>
                                        </p:attrNameLst>
                                      </p:cBhvr>
                                      <p:tavLst>
                                        <p:tav tm="0">
                                          <p:val>
                                            <p:strVal val="ppt_y"/>
                                          </p:val>
                                        </p:tav>
                                        <p:tav tm="100000">
                                          <p:val>
                                            <p:strVal val="ppt_y+.1"/>
                                          </p:val>
                                        </p:tav>
                                      </p:tavLst>
                                    </p:anim>
                                    <p:set>
                                      <p:cBhvr>
                                        <p:cTn id="28" dur="1" fill="hold">
                                          <p:stCondLst>
                                            <p:cond delay="999"/>
                                          </p:stCondLst>
                                        </p:cTn>
                                        <p:tgtEl>
                                          <p:spTgt spid="3"/>
                                        </p:tgtEl>
                                        <p:attrNameLst>
                                          <p:attrName>style.visibility</p:attrName>
                                        </p:attrNameLst>
                                      </p:cBhvr>
                                      <p:to>
                                        <p:strVal val="hidden"/>
                                      </p:to>
                                    </p:set>
                                  </p:childTnLst>
                                </p:cTn>
                              </p:par>
                              <p:par>
                                <p:cTn id="29" presetID="42" presetClass="exit" presetSubtype="0" fill="hold" grpId="1" nodeType="withEffect">
                                  <p:stCondLst>
                                    <p:cond delay="0"/>
                                  </p:stCondLst>
                                  <p:childTnLst>
                                    <p:animEffect transition="out" filter="fade">
                                      <p:cBhvr>
                                        <p:cTn id="30" dur="1000"/>
                                        <p:tgtEl>
                                          <p:spTgt spid="4"/>
                                        </p:tgtEl>
                                      </p:cBhvr>
                                    </p:animEffect>
                                    <p:anim calcmode="lin" valueType="num">
                                      <p:cBhvr>
                                        <p:cTn id="31" dur="1000"/>
                                        <p:tgtEl>
                                          <p:spTgt spid="4"/>
                                        </p:tgtEl>
                                        <p:attrNameLst>
                                          <p:attrName>ppt_x</p:attrName>
                                        </p:attrNameLst>
                                      </p:cBhvr>
                                      <p:tavLst>
                                        <p:tav tm="0">
                                          <p:val>
                                            <p:strVal val="ppt_x"/>
                                          </p:val>
                                        </p:tav>
                                        <p:tav tm="100000">
                                          <p:val>
                                            <p:strVal val="ppt_x"/>
                                          </p:val>
                                        </p:tav>
                                      </p:tavLst>
                                    </p:anim>
                                    <p:anim calcmode="lin" valueType="num">
                                      <p:cBhvr>
                                        <p:cTn id="32" dur="1000"/>
                                        <p:tgtEl>
                                          <p:spTgt spid="4"/>
                                        </p:tgtEl>
                                        <p:attrNameLst>
                                          <p:attrName>ppt_y</p:attrName>
                                        </p:attrNameLst>
                                      </p:cBhvr>
                                      <p:tavLst>
                                        <p:tav tm="0">
                                          <p:val>
                                            <p:strVal val="ppt_y"/>
                                          </p:val>
                                        </p:tav>
                                        <p:tav tm="100000">
                                          <p:val>
                                            <p:strVal val="ppt_y+.1"/>
                                          </p:val>
                                        </p:tav>
                                      </p:tavLst>
                                    </p:anim>
                                    <p:set>
                                      <p:cBhvr>
                                        <p:cTn id="33" dur="1" fill="hold">
                                          <p:stCondLst>
                                            <p:cond delay="999"/>
                                          </p:stCondLst>
                                        </p:cTn>
                                        <p:tgtEl>
                                          <p:spTgt spid="4"/>
                                        </p:tgtEl>
                                        <p:attrNameLst>
                                          <p:attrName>style.visibility</p:attrName>
                                        </p:attrNameLst>
                                      </p:cBhvr>
                                      <p:to>
                                        <p:strVal val="hidden"/>
                                      </p:to>
                                    </p:set>
                                  </p:childTnLst>
                                </p:cTn>
                              </p:par>
                              <p:par>
                                <p:cTn id="34" presetID="42" presetClass="exit" presetSubtype="0" fill="hold" grpId="1" nodeType="withEffect">
                                  <p:stCondLst>
                                    <p:cond delay="0"/>
                                  </p:stCondLst>
                                  <p:childTnLst>
                                    <p:animEffect transition="out" filter="fade">
                                      <p:cBhvr>
                                        <p:cTn id="35" dur="1000"/>
                                        <p:tgtEl>
                                          <p:spTgt spid="7"/>
                                        </p:tgtEl>
                                      </p:cBhvr>
                                    </p:animEffect>
                                    <p:anim calcmode="lin" valueType="num">
                                      <p:cBhvr>
                                        <p:cTn id="36" dur="1000"/>
                                        <p:tgtEl>
                                          <p:spTgt spid="7"/>
                                        </p:tgtEl>
                                        <p:attrNameLst>
                                          <p:attrName>ppt_x</p:attrName>
                                        </p:attrNameLst>
                                      </p:cBhvr>
                                      <p:tavLst>
                                        <p:tav tm="0">
                                          <p:val>
                                            <p:strVal val="ppt_x"/>
                                          </p:val>
                                        </p:tav>
                                        <p:tav tm="100000">
                                          <p:val>
                                            <p:strVal val="ppt_x"/>
                                          </p:val>
                                        </p:tav>
                                      </p:tavLst>
                                    </p:anim>
                                    <p:anim calcmode="lin" valueType="num">
                                      <p:cBhvr>
                                        <p:cTn id="37" dur="1000"/>
                                        <p:tgtEl>
                                          <p:spTgt spid="7"/>
                                        </p:tgtEl>
                                        <p:attrNameLst>
                                          <p:attrName>ppt_y</p:attrName>
                                        </p:attrNameLst>
                                      </p:cBhvr>
                                      <p:tavLst>
                                        <p:tav tm="0">
                                          <p:val>
                                            <p:strVal val="ppt_y"/>
                                          </p:val>
                                        </p:tav>
                                        <p:tav tm="100000">
                                          <p:val>
                                            <p:strVal val="ppt_y+.1"/>
                                          </p:val>
                                        </p:tav>
                                      </p:tavLst>
                                    </p:anim>
                                    <p:set>
                                      <p:cBhvr>
                                        <p:cTn id="38"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7" grpId="0"/>
      <p:bldP spid="7" grpId="1"/>
      <p:bldP spid="4" grpId="0"/>
      <p:bldP spid="4"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3" name="New shape"/>
          <p:cNvSpPr/>
          <p:nvPr/>
        </p:nvSpPr>
        <p:spPr>
          <a:xfrm>
            <a:off x="357188" y="267891"/>
            <a:ext cx="6331148" cy="607219"/>
          </a:xfrm>
          <a:prstGeom prst="rect">
            <a:avLst/>
          </a:prstGeom>
          <a:no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6188" dirty="0" smtClean="0">
                <a:solidFill>
                  <a:srgbClr val="CCEEFF"/>
                </a:solidFill>
              </a:rPr>
              <a:t>Rooted In Christ</a:t>
            </a:r>
            <a:endParaRPr sz="6188" dirty="0">
              <a:solidFill>
                <a:srgbClr val="CCEEFF"/>
              </a:solidFill>
            </a:endParaRPr>
          </a:p>
        </p:txBody>
      </p:sp>
      <p:sp>
        <p:nvSpPr>
          <p:cNvPr id="7" name="Rectangle 6"/>
          <p:cNvSpPr/>
          <p:nvPr/>
        </p:nvSpPr>
        <p:spPr>
          <a:xfrm>
            <a:off x="6084168" y="4080908"/>
            <a:ext cx="2948243" cy="461665"/>
          </a:xfrm>
          <a:prstGeom prst="rect">
            <a:avLst/>
          </a:prstGeom>
        </p:spPr>
        <p:txBody>
          <a:bodyPr wrap="none">
            <a:spAutoFit/>
          </a:bodyPr>
          <a:lstStyle/>
          <a:p>
            <a:r>
              <a:rPr lang="en-US" sz="2400" dirty="0">
                <a:solidFill>
                  <a:schemeClr val="bg1">
                    <a:lumMod val="85000"/>
                  </a:schemeClr>
                </a:solidFill>
              </a:rPr>
              <a:t>Colossians </a:t>
            </a:r>
            <a:r>
              <a:rPr lang="en-US" sz="2400" dirty="0" smtClean="0">
                <a:solidFill>
                  <a:schemeClr val="bg1">
                    <a:lumMod val="85000"/>
                  </a:schemeClr>
                </a:solidFill>
              </a:rPr>
              <a:t>2:1-4 NASB</a:t>
            </a:r>
            <a:endParaRPr lang="en-US" sz="2400" dirty="0">
              <a:solidFill>
                <a:schemeClr val="bg1">
                  <a:lumMod val="85000"/>
                </a:schemeClr>
              </a:solidFill>
            </a:endParaRPr>
          </a:p>
        </p:txBody>
      </p:sp>
      <p:sp>
        <p:nvSpPr>
          <p:cNvPr id="2" name="Rectangle 1"/>
          <p:cNvSpPr/>
          <p:nvPr/>
        </p:nvSpPr>
        <p:spPr>
          <a:xfrm>
            <a:off x="235109" y="1124744"/>
            <a:ext cx="8640960" cy="3046988"/>
          </a:xfrm>
          <a:prstGeom prst="rect">
            <a:avLst/>
          </a:prstGeom>
        </p:spPr>
        <p:txBody>
          <a:bodyPr wrap="square">
            <a:spAutoFit/>
          </a:bodyPr>
          <a:lstStyle/>
          <a:p>
            <a:r>
              <a:rPr lang="en-US" sz="2400" dirty="0" smtClean="0">
                <a:solidFill>
                  <a:schemeClr val="bg1">
                    <a:lumMod val="85000"/>
                  </a:schemeClr>
                </a:solidFill>
              </a:rPr>
              <a:t>“For </a:t>
            </a:r>
            <a:r>
              <a:rPr lang="en-US" sz="2400" dirty="0">
                <a:solidFill>
                  <a:schemeClr val="bg1">
                    <a:lumMod val="85000"/>
                  </a:schemeClr>
                </a:solidFill>
              </a:rPr>
              <a:t>I want you to know how great a struggle I have on your behalf and for those who are at Laodicea, and for all those who have not personally seen my face, that their hearts may be encouraged, having been knit together in love, and attaining to all the wealth that comes from the full assurance of understanding, resulting in a true knowledge of God’s mystery, that is, Christ Himself, in whom are hidden all the treasures of wisdom and knowledge. I say this so that no one will delude you with persuasive argument</a:t>
            </a:r>
            <a:r>
              <a:rPr lang="en-US" sz="2400" dirty="0" smtClean="0">
                <a:solidFill>
                  <a:schemeClr val="bg1">
                    <a:lumMod val="85000"/>
                  </a:schemeClr>
                </a:solidFill>
              </a:rPr>
              <a:t>.”</a:t>
            </a:r>
            <a:endParaRPr lang="en-US" sz="2400" dirty="0">
              <a:solidFill>
                <a:schemeClr val="bg1">
                  <a:lumMod val="85000"/>
                </a:schemeClr>
              </a:solidFill>
            </a:endParaRPr>
          </a:p>
        </p:txBody>
      </p:sp>
    </p:spTree>
    <p:extLst>
      <p:ext uri="{BB962C8B-B14F-4D97-AF65-F5344CB8AC3E}">
        <p14:creationId xmlns:p14="http://schemas.microsoft.com/office/powerpoint/2010/main" val="19038275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4.07.11"/>
  <p:tag name="AS_TITLE" val="Aspose.Slides for .NET 4.0"/>
  <p:tag name="AS_VERSION" val="14.5.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TotalTime>
  <Words>316</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dc:creator>
  <cp:lastModifiedBy>Jonathan</cp:lastModifiedBy>
  <cp:revision>23</cp:revision>
  <cp:lastPrinted>2016-05-07T00:49:23Z</cp:lastPrinted>
  <dcterms:created xsi:type="dcterms:W3CDTF">2016-05-07T00:49:23Z</dcterms:created>
  <dcterms:modified xsi:type="dcterms:W3CDTF">2019-02-03T13:16:08Z</dcterms:modified>
</cp:coreProperties>
</file>