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4" r:id="rId2"/>
    <p:sldMasterId id="2147483696" r:id="rId3"/>
  </p:sldMasterIdLst>
  <p:sldIdLst>
    <p:sldId id="269" r:id="rId4"/>
    <p:sldId id="333" r:id="rId5"/>
    <p:sldId id="335" r:id="rId6"/>
    <p:sldId id="267" r:id="rId7"/>
    <p:sldId id="256" r:id="rId8"/>
    <p:sldId id="268" r:id="rId9"/>
    <p:sldId id="259" r:id="rId10"/>
    <p:sldId id="263" r:id="rId11"/>
    <p:sldId id="270" r:id="rId12"/>
    <p:sldId id="271" r:id="rId13"/>
    <p:sldId id="272" r:id="rId14"/>
    <p:sldId id="273" r:id="rId15"/>
    <p:sldId id="274" r:id="rId16"/>
    <p:sldId id="260" r:id="rId17"/>
    <p:sldId id="264" r:id="rId18"/>
    <p:sldId id="275" r:id="rId19"/>
    <p:sldId id="276" r:id="rId20"/>
    <p:sldId id="277" r:id="rId21"/>
    <p:sldId id="278" r:id="rId22"/>
    <p:sldId id="282" r:id="rId23"/>
    <p:sldId id="261" r:id="rId24"/>
    <p:sldId id="265" r:id="rId25"/>
    <p:sldId id="279" r:id="rId26"/>
    <p:sldId id="280" r:id="rId27"/>
    <p:sldId id="281" r:id="rId28"/>
    <p:sldId id="262" r:id="rId29"/>
    <p:sldId id="266" r:id="rId30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Elfring-Elite" panose="020B0500000000000000"/>
      <p:regular r:id="rId40"/>
    </p:embeddedFont>
    <p:embeddedFont>
      <p:font typeface="Monotype Corsiva" panose="03010101010201010101" pitchFamily="66" charset="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4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5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7.xml"/><Relationship Id="rId41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B2E871-2238-43E8-BF2A-20E2D9F5B5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63A6EC-3640-4B6A-B3D3-BFB639901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752042-121D-4D93-9863-F6DEB45AC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3517BBFC-82A0-4FDA-A027-2308CB93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787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67B9C-7B25-4862-883E-50EF98C2F5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0D7433-0126-468A-B189-0009B44244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6B9BA9-72DA-4120-AD70-9C4CE522F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B474B15-EFE1-4BFE-865C-3572B324E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6532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B03510-B1B4-46D0-8892-B6435C55D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FC702F-DE0C-4A16-864D-FDDE41962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42192A-381A-416D-BFB8-EAC8DEB1F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C7F3827-A6F3-4D9F-8F5D-C7C15958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3468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22C4AA91-14F4-4327-A962-493DFB41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0D3B4FB-CC70-4772-91AA-D41DF217B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19A966B-DD21-4B5A-9C56-0BEE8DC94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70296633-7B22-4CDE-B305-652CC72B9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8738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33A68D-6745-4873-89CB-157E8E8EA1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872BF5-C1F4-4E13-AEF0-0804B4302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5A94C6-E7F7-46B3-B663-EB1C14AA1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F611B37-A38A-49AF-A875-DFB597604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5347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3011BD-2F56-48D3-AA48-125CD9FDE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DF821F-9F2C-4E18-8541-1B5989E0C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174CAB-BF81-4DB2-9175-A528FE637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2B6A12BC-5801-42EA-BD73-103035222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646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1AFB2CD-C112-47CB-A862-C823BC1D7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53879D-7C90-48C1-A178-9E72A84392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C5303F-EC1D-4DA7-8894-23E7A44D7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75317AE-71C1-4FF3-BB3F-03A059F24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236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ECD9D145-41E4-4330-8880-89738FD73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23C320A0-EB71-4A42-A99E-11AB107779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77E7D7E5-052A-4304-90EF-5E92C511F3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45E44401-B3ED-43CF-918E-B3296DB2E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69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45532ED-DA77-4A65-B0F8-5AC75195D8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CD65A69-4AEE-4621-BA32-CFBE3CD2E6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5763420-CDF9-4137-B66C-30A0363E4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8F5BB8C-BEB3-495E-9D13-5EB0B40AC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06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F97B77-008B-4703-B3CE-7AC8EAC49C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1AF9BF-9B87-4878-B39E-D1137351BC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3158B6-D22C-4490-B876-3C9997C0B5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147CA1E-8C1C-47E6-A88F-55DD2A12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551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62E010-4BE1-4CF6-9E27-3D502E4A64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A2371-681F-4B00-B3A2-4254AAA51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FBA48-586D-4044-8556-44B3B5BB6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42D6F69-33FD-49E3-B875-3A9DB2814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1725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72227"/>
      </p:ext>
    </p:extLst>
  </p:cSld>
  <p:clrMapOvr>
    <a:masterClrMapping/>
  </p:clrMapOvr>
  <p:transition spd="slow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20543"/>
      </p:ext>
    </p:extLst>
  </p:cSld>
  <p:clrMapOvr>
    <a:masterClrMapping/>
  </p:clrMapOvr>
  <p:transition spd="slow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08002"/>
      </p:ext>
    </p:extLst>
  </p:cSld>
  <p:clrMapOvr>
    <a:masterClrMapping/>
  </p:clrMapOvr>
  <p:transition spd="slow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57821"/>
      </p:ext>
    </p:extLst>
  </p:cSld>
  <p:clrMapOvr>
    <a:masterClrMapping/>
  </p:clrMapOvr>
  <p:transition spd="slow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97420"/>
      </p:ext>
    </p:extLst>
  </p:cSld>
  <p:clrMapOvr>
    <a:masterClrMapping/>
  </p:clrMapOvr>
  <p:transition spd="slow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89339"/>
      </p:ext>
    </p:extLst>
  </p:cSld>
  <p:clrMapOvr>
    <a:masterClrMapping/>
  </p:clrMapOvr>
  <p:transition spd="slow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1793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27861"/>
      </p:ext>
    </p:extLst>
  </p:cSld>
  <p:clrMapOvr>
    <a:masterClrMapping/>
  </p:clrMapOvr>
  <p:transition spd="slow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7622"/>
      </p:ext>
    </p:extLst>
  </p:cSld>
  <p:clrMapOvr>
    <a:masterClrMapping/>
  </p:clrMapOvr>
  <p:transition spd="slow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23302"/>
      </p:ext>
    </p:extLst>
  </p:cSld>
  <p:clrMapOvr>
    <a:masterClrMapping/>
  </p:clrMapOvr>
  <p:transition spd="slow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850804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84FB-3C4E-4C2C-969E-C9730B7B09BF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E9429-9CB2-410A-999B-F922BC07DE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Cloud 30"/>
          <p:cNvSpPr/>
          <p:nvPr userDrawn="1"/>
        </p:nvSpPr>
        <p:spPr>
          <a:xfrm>
            <a:off x="8991600" y="-152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loud 31"/>
          <p:cNvSpPr/>
          <p:nvPr userDrawn="1"/>
        </p:nvSpPr>
        <p:spPr>
          <a:xfrm>
            <a:off x="8953500" y="457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loud 32"/>
          <p:cNvSpPr/>
          <p:nvPr userDrawn="1"/>
        </p:nvSpPr>
        <p:spPr>
          <a:xfrm>
            <a:off x="8953500" y="1066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loud 33"/>
          <p:cNvSpPr/>
          <p:nvPr userDrawn="1"/>
        </p:nvSpPr>
        <p:spPr>
          <a:xfrm>
            <a:off x="8915400" y="1676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/>
          <p:cNvSpPr/>
          <p:nvPr userDrawn="1"/>
        </p:nvSpPr>
        <p:spPr>
          <a:xfrm>
            <a:off x="8953500" y="2286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loud 35"/>
          <p:cNvSpPr/>
          <p:nvPr userDrawn="1"/>
        </p:nvSpPr>
        <p:spPr>
          <a:xfrm>
            <a:off x="8953500" y="2895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loud 36"/>
          <p:cNvSpPr/>
          <p:nvPr userDrawn="1"/>
        </p:nvSpPr>
        <p:spPr>
          <a:xfrm>
            <a:off x="8915400" y="3505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loud 37"/>
          <p:cNvSpPr/>
          <p:nvPr userDrawn="1"/>
        </p:nvSpPr>
        <p:spPr>
          <a:xfrm>
            <a:off x="8991600" y="4114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loud 38"/>
          <p:cNvSpPr/>
          <p:nvPr userDrawn="1"/>
        </p:nvSpPr>
        <p:spPr>
          <a:xfrm>
            <a:off x="8991600" y="4724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loud 39"/>
          <p:cNvSpPr/>
          <p:nvPr userDrawn="1"/>
        </p:nvSpPr>
        <p:spPr>
          <a:xfrm>
            <a:off x="8953500" y="5334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loud 40"/>
          <p:cNvSpPr/>
          <p:nvPr userDrawn="1"/>
        </p:nvSpPr>
        <p:spPr>
          <a:xfrm>
            <a:off x="8953500" y="5943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loud 41"/>
          <p:cNvSpPr/>
          <p:nvPr userDrawn="1"/>
        </p:nvSpPr>
        <p:spPr>
          <a:xfrm>
            <a:off x="8953500" y="6324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loud 42"/>
          <p:cNvSpPr/>
          <p:nvPr userDrawn="1"/>
        </p:nvSpPr>
        <p:spPr>
          <a:xfrm>
            <a:off x="-266700" y="-152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loud 43"/>
          <p:cNvSpPr/>
          <p:nvPr userDrawn="1"/>
        </p:nvSpPr>
        <p:spPr>
          <a:xfrm>
            <a:off x="-304800" y="457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loud 44"/>
          <p:cNvSpPr/>
          <p:nvPr userDrawn="1"/>
        </p:nvSpPr>
        <p:spPr>
          <a:xfrm>
            <a:off x="-304800" y="1066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loud 45"/>
          <p:cNvSpPr/>
          <p:nvPr userDrawn="1"/>
        </p:nvSpPr>
        <p:spPr>
          <a:xfrm>
            <a:off x="-342900" y="1676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loud 46"/>
          <p:cNvSpPr/>
          <p:nvPr userDrawn="1"/>
        </p:nvSpPr>
        <p:spPr>
          <a:xfrm>
            <a:off x="-304800" y="2286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loud 47"/>
          <p:cNvSpPr/>
          <p:nvPr userDrawn="1"/>
        </p:nvSpPr>
        <p:spPr>
          <a:xfrm>
            <a:off x="-304800" y="2895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loud 48"/>
          <p:cNvSpPr/>
          <p:nvPr userDrawn="1"/>
        </p:nvSpPr>
        <p:spPr>
          <a:xfrm>
            <a:off x="-342900" y="35052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loud 49"/>
          <p:cNvSpPr/>
          <p:nvPr userDrawn="1"/>
        </p:nvSpPr>
        <p:spPr>
          <a:xfrm>
            <a:off x="-266700" y="41148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loud 50"/>
          <p:cNvSpPr/>
          <p:nvPr userDrawn="1"/>
        </p:nvSpPr>
        <p:spPr>
          <a:xfrm>
            <a:off x="-266700" y="47244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loud 51"/>
          <p:cNvSpPr/>
          <p:nvPr userDrawn="1"/>
        </p:nvSpPr>
        <p:spPr>
          <a:xfrm>
            <a:off x="-304800" y="53340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loud 52"/>
          <p:cNvSpPr/>
          <p:nvPr userDrawn="1"/>
        </p:nvSpPr>
        <p:spPr>
          <a:xfrm>
            <a:off x="-304800" y="5943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loud 53"/>
          <p:cNvSpPr/>
          <p:nvPr userDrawn="1"/>
        </p:nvSpPr>
        <p:spPr>
          <a:xfrm>
            <a:off x="-304800" y="6324600"/>
            <a:ext cx="533400" cy="762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/>
          <p:cNvGrpSpPr/>
          <p:nvPr userDrawn="1"/>
        </p:nvGrpSpPr>
        <p:grpSpPr>
          <a:xfrm rot="5400000">
            <a:off x="3086100" y="-3771900"/>
            <a:ext cx="609600" cy="7239000"/>
            <a:chOff x="1219200" y="0"/>
            <a:chExt cx="609600" cy="7239000"/>
          </a:xfrm>
        </p:grpSpPr>
        <p:sp>
          <p:nvSpPr>
            <p:cNvPr id="55" name="Cloud 54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Cloud 55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Cloud 56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loud 57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Cloud 58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Cloud 59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Cloud 60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loud 61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Cloud 62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loud 63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loud 64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Cloud 65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/>
          <p:cNvGrpSpPr/>
          <p:nvPr userDrawn="1"/>
        </p:nvGrpSpPr>
        <p:grpSpPr>
          <a:xfrm rot="5400000">
            <a:off x="5600700" y="-3771900"/>
            <a:ext cx="609600" cy="7239000"/>
            <a:chOff x="1219200" y="0"/>
            <a:chExt cx="609600" cy="7239000"/>
          </a:xfrm>
        </p:grpSpPr>
        <p:sp>
          <p:nvSpPr>
            <p:cNvPr id="69" name="Cloud 68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Cloud 69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Cloud 70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Cloud 71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Cloud 72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Cloud 73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Cloud 74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Cloud 75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Cloud 76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loud 77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Cloud 78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Cloud 79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/>
          <p:cNvGrpSpPr/>
          <p:nvPr userDrawn="1"/>
        </p:nvGrpSpPr>
        <p:grpSpPr>
          <a:xfrm rot="5400000">
            <a:off x="3086100" y="3314700"/>
            <a:ext cx="609600" cy="7239000"/>
            <a:chOff x="1219200" y="0"/>
            <a:chExt cx="609600" cy="7239000"/>
          </a:xfrm>
        </p:grpSpPr>
        <p:sp>
          <p:nvSpPr>
            <p:cNvPr id="82" name="Cloud 81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Cloud 82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Cloud 83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Cloud 84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Cloud 85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Cloud 86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Cloud 87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Cloud 88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Cloud 89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Cloud 90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Cloud 91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Cloud 92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4" name="Group 93"/>
          <p:cNvGrpSpPr/>
          <p:nvPr userDrawn="1"/>
        </p:nvGrpSpPr>
        <p:grpSpPr>
          <a:xfrm rot="5400000">
            <a:off x="5600700" y="3314700"/>
            <a:ext cx="609600" cy="7239000"/>
            <a:chOff x="1219200" y="0"/>
            <a:chExt cx="609600" cy="7239000"/>
          </a:xfrm>
        </p:grpSpPr>
        <p:sp>
          <p:nvSpPr>
            <p:cNvPr id="95" name="Cloud 94"/>
            <p:cNvSpPr/>
            <p:nvPr userDrawn="1"/>
          </p:nvSpPr>
          <p:spPr>
            <a:xfrm>
              <a:off x="1295400" y="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Cloud 95"/>
            <p:cNvSpPr/>
            <p:nvPr userDrawn="1"/>
          </p:nvSpPr>
          <p:spPr>
            <a:xfrm>
              <a:off x="1257300" y="609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Cloud 96"/>
            <p:cNvSpPr/>
            <p:nvPr userDrawn="1"/>
          </p:nvSpPr>
          <p:spPr>
            <a:xfrm>
              <a:off x="1257300" y="1219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Cloud 97"/>
            <p:cNvSpPr/>
            <p:nvPr userDrawn="1"/>
          </p:nvSpPr>
          <p:spPr>
            <a:xfrm>
              <a:off x="1219200" y="1828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Cloud 98"/>
            <p:cNvSpPr/>
            <p:nvPr userDrawn="1"/>
          </p:nvSpPr>
          <p:spPr>
            <a:xfrm>
              <a:off x="1257300" y="2438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Cloud 99"/>
            <p:cNvSpPr/>
            <p:nvPr userDrawn="1"/>
          </p:nvSpPr>
          <p:spPr>
            <a:xfrm>
              <a:off x="1257300" y="3048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Cloud 100"/>
            <p:cNvSpPr/>
            <p:nvPr userDrawn="1"/>
          </p:nvSpPr>
          <p:spPr>
            <a:xfrm>
              <a:off x="1219200" y="36576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Cloud 101"/>
            <p:cNvSpPr/>
            <p:nvPr userDrawn="1"/>
          </p:nvSpPr>
          <p:spPr>
            <a:xfrm>
              <a:off x="1295400" y="42672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Cloud 102"/>
            <p:cNvSpPr/>
            <p:nvPr userDrawn="1"/>
          </p:nvSpPr>
          <p:spPr>
            <a:xfrm>
              <a:off x="1295400" y="48768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Cloud 103"/>
            <p:cNvSpPr/>
            <p:nvPr userDrawn="1"/>
          </p:nvSpPr>
          <p:spPr>
            <a:xfrm>
              <a:off x="1257300" y="54864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Cloud 104"/>
            <p:cNvSpPr/>
            <p:nvPr userDrawn="1"/>
          </p:nvSpPr>
          <p:spPr>
            <a:xfrm>
              <a:off x="1257300" y="6096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Cloud 105"/>
            <p:cNvSpPr/>
            <p:nvPr userDrawn="1"/>
          </p:nvSpPr>
          <p:spPr>
            <a:xfrm>
              <a:off x="1257300" y="6477000"/>
              <a:ext cx="533400" cy="7620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4C00EDF-87AB-4B5F-936A-EE8E8DB1C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31C6ECB-7988-4B16-B7E8-6BCE67D8B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38B44E-DBD6-463A-A029-BACBEDF5B9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138A376-BAD2-4007-8D6E-5F3F9A39082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B0344FB-48C5-4645-8373-182E65BA3E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4447C0-1125-4F20-B677-DA577394B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5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482068919_b3a4569d2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749808"/>
            <a:ext cx="9144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4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toying – flirting – only to tease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Said: “come lie with me” (v.7)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Few young men in Egypt could resist!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Repetition of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Resisting first instance – not too hard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 resisted at first – then yielded (Gen. 3:1-6)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Samson resisted Delilah (Judges 16)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Continual and daily (v. 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Designed to wear him down (Prov. 6:26)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Repetition of It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Convenient Opportunity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Fact – easily get caught is a deterrent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Master gone – no one else around (v.11)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alone is enticing (Prov. 7:19-20)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Danger: being alone with no one around!!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1676400"/>
            <a:ext cx="754380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Told Him How Far – Willing to Go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Repetition of It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Convenient Opportunity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 “NO” (vv. 8, 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Spoke of trust (v. 8)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Recalled sacredness of marriage (v. 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Called it wickedness [evil] (v. 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Called it sin against God (v. 9)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Refused to be with her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 10)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“or even be with her (NIV)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“kept out of her way as much as possible” (LBP)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Understood  danger of association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Hang around – could easily lead to…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Prov. 5:8 – do not go near the door of her…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Refused to be with her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 10)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Fled and ran outside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(v. 12)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Literally!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Removed himself from temptation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Actions showed his words were real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have to leave – house, car, room, etc.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Promptly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8, 12)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the slightest hesitation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any dallying with the temptation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waiting to see how far this may go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Promptly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8, 12)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Firmly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8-10)</a:t>
            </a:r>
            <a:endParaRPr lang="en-US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wavering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indecision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pushing aside something that he secretly desired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Said “no” and meant it!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93E49-5AB5-470E-8B7F-4F42D3142409}"/>
              </a:ext>
            </a:extLst>
          </p:cNvPr>
          <p:cNvSpPr txBox="1"/>
          <p:nvPr/>
        </p:nvSpPr>
        <p:spPr>
          <a:xfrm>
            <a:off x="1447799" y="486233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Donnie V. Rader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dvrader@live.com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4FFC4-B67D-458E-AC4F-09224D59FDCE}"/>
              </a:ext>
            </a:extLst>
          </p:cNvPr>
          <p:cNvSpPr/>
          <p:nvPr/>
        </p:nvSpPr>
        <p:spPr>
          <a:xfrm>
            <a:off x="1863564" y="456787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Gospel Meeting</a:t>
            </a:r>
          </a:p>
        </p:txBody>
      </p:sp>
      <p:pic>
        <p:nvPicPr>
          <p:cNvPr id="7" name="Picture 6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AB77754D-DBB8-4C07-842E-03BB649D9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47060"/>
            <a:ext cx="5638800" cy="290114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ctr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864858"/>
            <a:ext cx="8763000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Words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8-9)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With Deeds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10-11)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Promptly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8, 12)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 Firmly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(vv. 8-10)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</p:spTree>
  </p:cSld>
  <p:clrMapOvr>
    <a:masterClrMapping/>
  </p:clrMapOvr>
  <p:transition spd="slow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woman lusted for him – did not love him!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Evidence: her lie &amp; effort to destroy him (vv. 14-ff)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“But indeed all illicit passion, whether gratified or baulked, has a tendency sooner or later to become transformed into hate” (Pulpit)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who lust after you – not necessarily love you!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Lust seek gratification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Love cares about the person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Lost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coat (vv. 12-13)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job (v. 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freedom (v. 20)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Lost his standing / approval of man (vv. 14-23)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may lose: boyfriend, girlfriend, standing among “friends”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8534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Lost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Kept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purity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honor (Prov. 6:33)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conscience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reputation among the godly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Kept his relationship with God (vv. 21-23)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981200" y="381000"/>
            <a:ext cx="52453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/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010055"/>
            <a:ext cx="853440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the Difference and Love and Lust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Lost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UcPeriod"/>
            </a:pP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See What He Kept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The Resistance Was Firm</a:t>
            </a:r>
          </a:p>
          <a:p>
            <a:pPr marL="571500" indent="-571500">
              <a:buFont typeface="+mj-lt"/>
              <a:buAutoNum type="romanUcPeriod"/>
            </a:pPr>
            <a:endParaRPr lang="en-US" sz="10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Results Were Clear</a:t>
            </a:r>
          </a:p>
        </p:txBody>
      </p:sp>
    </p:spTree>
  </p:cSld>
  <p:clrMapOvr>
    <a:masterClrMapping/>
  </p:clrMapOvr>
  <p:transition spd="slow">
    <p:wedg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58484-746B-4AEB-B0DB-42491046B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9B12B3BB-ECC8-42D7-9843-DDD2B3A73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2281E98E-8A5C-4118-8046-64DA73CFB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879725"/>
            <a:ext cx="8440738" cy="5232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The Wayward Son Comes Home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676400"/>
            <a:ext cx="7848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Favored son of Jacob (Gen. 37)</a:t>
            </a:r>
          </a:p>
          <a:p>
            <a:pPr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Brothers sold him to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Midianite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traders (Gen. 37)</a:t>
            </a:r>
          </a:p>
          <a:p>
            <a:pPr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344488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Midianites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sold him to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Potiphar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 Egypt (Gen. 	37:36)</a:t>
            </a:r>
          </a:p>
          <a:p>
            <a:pPr defTabSz="344488"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344488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Rose in power &amp; brought blessing to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Potiphar’s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house (Gen. 39:1-6)</a:t>
            </a:r>
          </a:p>
          <a:p>
            <a:pPr defTabSz="344488">
              <a:buFont typeface="Wingdings" pitchFamily="2" charset="2"/>
              <a:buChar char="Ø"/>
            </a:pP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344488">
              <a:buFont typeface="Wingdings" pitchFamily="2" charset="2"/>
              <a:buChar char="Ø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Potiphar’s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wife tried to seduce him (Gen. 39:7-18)</a:t>
            </a:r>
          </a:p>
        </p:txBody>
      </p:sp>
      <p:sp>
        <p:nvSpPr>
          <p:cNvPr id="5" name="Rectangle 4"/>
          <p:cNvSpPr/>
          <p:nvPr/>
        </p:nvSpPr>
        <p:spPr>
          <a:xfrm>
            <a:off x="2895600" y="152400"/>
            <a:ext cx="34323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Joseph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2438400" y="3124200"/>
            <a:ext cx="4290392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66800" y="685800"/>
            <a:ext cx="705513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pPr algn="ctr"/>
            <a:r>
              <a:rPr lang="en-US" sz="72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604462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Gen. 39:7-23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2590800" y="228600"/>
            <a:ext cx="4290392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762000" y="3429000"/>
            <a:ext cx="2514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Seduced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5200" y="3429000"/>
            <a:ext cx="2514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Resisted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48400" y="3429000"/>
            <a:ext cx="2514600" cy="2209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 That</a:t>
            </a:r>
          </a:p>
          <a:p>
            <a:pPr algn="ctr"/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Followed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/>
          <a:srcRect t="6648" b="42382"/>
          <a:stretch>
            <a:fillRect/>
          </a:stretch>
        </p:blipFill>
        <p:spPr bwMode="auto">
          <a:xfrm>
            <a:off x="5562600" y="1371600"/>
            <a:ext cx="2918792" cy="207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735297" y="304800"/>
            <a:ext cx="650370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The Seduction</a:t>
            </a:r>
          </a:p>
          <a:p>
            <a:r>
              <a:rPr lang="en-US" sz="6600" b="1" cap="none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fring-Elite" pitchFamily="34" charset="0"/>
              </a:rPr>
              <a:t>of Joseph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505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Age: 18-28 (cf. 37:2;  41:46, 1)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desires that are strong in youth (2 Tim. 2:22)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when desire may be the strongest (1 Cor. 7:9)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Learn: are young with faith &amp; principle!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+mj-lt"/>
              <a:buAutoNum type="romanUcPeriod"/>
            </a:pPr>
            <a:r>
              <a:rPr lang="en-US" sz="48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Temptation Was Strong</a:t>
            </a:r>
          </a:p>
        </p:txBody>
      </p:sp>
      <p:pic>
        <p:nvPicPr>
          <p:cNvPr id="3" name="Picture 4" descr="http://www.christinekerrick.com/wl-fig-joseph-potiph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6648" b="42382"/>
          <a:stretch>
            <a:fillRect/>
          </a:stretch>
        </p:blipFill>
        <p:spPr bwMode="auto">
          <a:xfrm>
            <a:off x="-228600" y="-76200"/>
            <a:ext cx="2232992" cy="1586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1676400"/>
            <a:ext cx="876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Youth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Solicited Him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he seducing her!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“cast longing eyes” on him (v. 7)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“looked with desire at Joseph” (NASB)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“began making eyes at Joseph” (LBP)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Flirt with her eyes (Prov. 6:25)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may mean: eye set to target him!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1033</Words>
  <Application>Microsoft Office PowerPoint</Application>
  <PresentationFormat>On-screen Show (4:3)</PresentationFormat>
  <Paragraphs>172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 Rounded MT Bold</vt:lpstr>
      <vt:lpstr>Monotype Corsiva</vt:lpstr>
      <vt:lpstr>Wingdings</vt:lpstr>
      <vt:lpstr>Arial</vt:lpstr>
      <vt:lpstr>Calibri</vt:lpstr>
      <vt:lpstr>Comic Sans MS</vt:lpstr>
      <vt:lpstr>Times New Roman</vt:lpstr>
      <vt:lpstr>Elfring-Elite</vt:lpstr>
      <vt:lpstr>1_Office Theme</vt:lpstr>
      <vt:lpstr>3_Default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DonnieV</dc:creator>
  <cp:lastModifiedBy>Donnie V. Rader</cp:lastModifiedBy>
  <cp:revision>56</cp:revision>
  <dcterms:created xsi:type="dcterms:W3CDTF">2010-02-11T19:30:01Z</dcterms:created>
  <dcterms:modified xsi:type="dcterms:W3CDTF">2020-05-25T02:24:58Z</dcterms:modified>
</cp:coreProperties>
</file>