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</p:sldMasterIdLst>
  <p:sldIdLst>
    <p:sldId id="262" r:id="rId4"/>
    <p:sldId id="333" r:id="rId5"/>
    <p:sldId id="335" r:id="rId6"/>
    <p:sldId id="270" r:id="rId7"/>
    <p:sldId id="305" r:id="rId8"/>
    <p:sldId id="306" r:id="rId9"/>
    <p:sldId id="271" r:id="rId10"/>
    <p:sldId id="272" r:id="rId11"/>
    <p:sldId id="268" r:id="rId12"/>
    <p:sldId id="269" r:id="rId13"/>
    <p:sldId id="258" r:id="rId14"/>
    <p:sldId id="267" r:id="rId15"/>
    <p:sldId id="261" r:id="rId16"/>
    <p:sldId id="265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63" r:id="rId26"/>
    <p:sldId id="283" r:id="rId27"/>
    <p:sldId id="266" r:id="rId28"/>
    <p:sldId id="280" r:id="rId29"/>
    <p:sldId id="282" r:id="rId30"/>
    <p:sldId id="284" r:id="rId31"/>
    <p:sldId id="285" r:id="rId32"/>
    <p:sldId id="286" r:id="rId33"/>
    <p:sldId id="264" r:id="rId34"/>
    <p:sldId id="26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1821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25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4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89865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09855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67446"/>
      </p:ext>
    </p:extLst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88469"/>
      </p:ext>
    </p:extLst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929536"/>
      </p:ext>
    </p:extLst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73077"/>
      </p:ext>
    </p:extLst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68093"/>
      </p:ext>
    </p:extLst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95596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3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55597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41402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12761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B2E871-2238-43E8-BF2A-20E2D9F5B5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63A6EC-3640-4B6A-B3D3-BFB639901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752042-121D-4D93-9863-F6DEB45ACE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3517BBFC-82A0-4FDA-A027-2308CB93F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2879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67B9C-7B25-4862-883E-50EF98C2F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0D7433-0126-468A-B189-0009B4424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6B9BA9-72DA-4120-AD70-9C4CE522F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7B474B15-EFE1-4BFE-865C-3572B324E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7160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B03510-B1B4-46D0-8892-B6435C55D6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FC702F-DE0C-4A16-864D-FDDE419620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42192A-381A-416D-BFB8-EAC8DEB1F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6C7F3827-A6F3-4D9F-8F5D-C7C159582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9873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22C4AA91-14F4-4327-A962-493DFB4162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B0D3B4FB-CC70-4772-91AA-D41DF217B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419A966B-DD21-4B5A-9C56-0BEE8DC94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70296633-7B22-4CDE-B305-652CC72B9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1704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33A68D-6745-4873-89CB-157E8E8EA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872BF5-C1F4-4E13-AEF0-0804B43026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05A94C6-E7F7-46B3-B663-EB1C14AA1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0F611B37-A38A-49AF-A875-DFB597604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9093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3011BD-2F56-48D3-AA48-125CD9FDE1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DF821F-9F2C-4E18-8541-1B5989E0CE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0174CAB-BF81-4DB2-9175-A528FE6377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2B6A12BC-5801-42EA-BD73-103035222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665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AFB2CD-C112-47CB-A862-C823BC1D76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653879D-7C90-48C1-A178-9E72A8439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C5303F-EC1D-4DA7-8894-23E7A44D75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B75317AE-71C1-4FF3-BB3F-03A059F24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02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62606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ECD9D145-41E4-4330-8880-89738FD737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23C320A0-EB71-4A42-A99E-11AB107779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77E7D7E5-052A-4304-90EF-5E92C511F3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45E44401-B3ED-43CF-918E-B3296DB2E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5488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045532ED-DA77-4A65-B0F8-5AC75195D8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CCD65A69-4AEE-4621-BA32-CFBE3CD2E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45763420-CDF9-4137-B66C-30A0363E4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C8F5BB8C-BEB3-495E-9D13-5EB0B40AC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1505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F97B77-008B-4703-B3CE-7AC8EAC49C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AF9BF-9B87-4878-B39E-D1137351BC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3158B6-D22C-4490-B876-3C9997C0B5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5147CA1E-8C1C-47E6-A88F-55DD2A120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2056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62E010-4BE1-4CF6-9E27-3D502E4A6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5A2371-681F-4B00-B3A2-4254AAA511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2FBA48-586D-4044-8556-44B3B5BB69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C42D6F69-33FD-49E3-B875-3A9DB2814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8572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0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90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70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38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5369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92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297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BCC63-68B0-4E3E-B1F0-127B9686A791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EB5D8-DE92-4BB2-BC66-CA12E05C89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482068919_b3a4569d24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749808"/>
            <a:ext cx="9144000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4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3333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4C00EDF-87AB-4B5F-936A-EE8E8DB1C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31C6ECB-7988-4B16-B7E8-6BCE67D8B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B38B44E-DBD6-463A-A029-BACBEDF5B9C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138A376-BAD2-4007-8D6E-5F3F9A3908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B0344FB-48C5-4645-8373-182E65BA3E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4447C0-1125-4F20-B677-DA577394B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0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981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668594" y="884903"/>
            <a:ext cx="7108722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21:25</a:t>
            </a:r>
          </a:p>
          <a:p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was no one like Ahab who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 himself to do wickedness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sight of the </a:t>
            </a:r>
            <a:r>
              <a:rPr lang="en-US" sz="32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Jezebel his wife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stirred him up.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E9671F-014A-4C34-A1AA-3FC12184DE75}"/>
              </a:ext>
            </a:extLst>
          </p:cNvPr>
          <p:cNvSpPr/>
          <p:nvPr/>
        </p:nvSpPr>
        <p:spPr>
          <a:xfrm>
            <a:off x="6518788" y="1976284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6AF112-957D-42BC-88DB-254E694FD1EA}"/>
              </a:ext>
            </a:extLst>
          </p:cNvPr>
          <p:cNvSpPr/>
          <p:nvPr/>
        </p:nvSpPr>
        <p:spPr>
          <a:xfrm>
            <a:off x="7221795" y="2925097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866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</p:spTree>
    <p:extLst>
      <p:ext uri="{BB962C8B-B14F-4D97-AF65-F5344CB8AC3E}">
        <p14:creationId xmlns:p14="http://schemas.microsoft.com/office/powerpoint/2010/main" val="383604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1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3600" b="1" dirty="0">
                <a:latin typeface="Maiandra GD" panose="020E0502030308020204" pitchFamily="34" charset="0"/>
              </a:rPr>
              <a:t> </a:t>
            </a: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2291443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2CAF4-3E20-4978-8400-412885ED5CFC}"/>
              </a:ext>
            </a:extLst>
          </p:cNvPr>
          <p:cNvSpPr txBox="1"/>
          <p:nvPr/>
        </p:nvSpPr>
        <p:spPr>
          <a:xfrm>
            <a:off x="1382889" y="4289778"/>
            <a:ext cx="634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8F9218-F5F9-416E-AE57-F0E61A10A848}"/>
              </a:ext>
            </a:extLst>
          </p:cNvPr>
          <p:cNvSpPr/>
          <p:nvPr/>
        </p:nvSpPr>
        <p:spPr>
          <a:xfrm>
            <a:off x="1219200" y="4013200"/>
            <a:ext cx="6829778" cy="1540933"/>
          </a:xfrm>
          <a:prstGeom prst="roundRect">
            <a:avLst>
              <a:gd name="adj" fmla="val 24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 Metaphor:</a:t>
            </a:r>
          </a:p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Practice of selling oneself into slavery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(2 Kings 17:17; Rom. 7:14)</a:t>
            </a:r>
          </a:p>
        </p:txBody>
      </p:sp>
    </p:spTree>
    <p:extLst>
      <p:ext uri="{BB962C8B-B14F-4D97-AF65-F5344CB8AC3E}">
        <p14:creationId xmlns:p14="http://schemas.microsoft.com/office/powerpoint/2010/main" val="390994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4788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serious consequences (John 8:21)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reason for shame (Ezek. 16:52)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Laugh at those who say it is bad – serious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treat sin as trivial!</a:t>
            </a:r>
          </a:p>
        </p:txBody>
      </p:sp>
    </p:spTree>
    <p:extLst>
      <p:ext uri="{BB962C8B-B14F-4D97-AF65-F5344CB8AC3E}">
        <p14:creationId xmlns:p14="http://schemas.microsoft.com/office/powerpoint/2010/main" val="248334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Jezebel was a Pagan – idol worshipper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Jews were forbidden to marry Pagans (Exo. 34:15-16; Deut. 7:3-4)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She brought her worldly influence into the marriage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 marry a worldly person!</a:t>
            </a:r>
          </a:p>
        </p:txBody>
      </p:sp>
    </p:spTree>
    <p:extLst>
      <p:ext uri="{BB962C8B-B14F-4D97-AF65-F5344CB8AC3E}">
        <p14:creationId xmlns:p14="http://schemas.microsoft.com/office/powerpoint/2010/main" val="83910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World worshipped idols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Took on their religious practices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different than world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your religion is not that much different than the world</a:t>
            </a:r>
          </a:p>
        </p:txBody>
      </p:sp>
    </p:spTree>
    <p:extLst>
      <p:ext uri="{BB962C8B-B14F-4D97-AF65-F5344CB8AC3E}">
        <p14:creationId xmlns:p14="http://schemas.microsoft.com/office/powerpoint/2010/main" val="142433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 was the one leading others into idolatry – Thus, he was the one troubling Israel!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Elijah was merely telling the truth – God’s word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Blames Elijah for the trouble in Israel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 blame others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When you make bad choices – blame those who correct you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When the fruits of your choices are evident – blame others</a:t>
            </a:r>
          </a:p>
        </p:txBody>
      </p:sp>
    </p:spTree>
    <p:extLst>
      <p:ext uri="{BB962C8B-B14F-4D97-AF65-F5344CB8AC3E}">
        <p14:creationId xmlns:p14="http://schemas.microsoft.com/office/powerpoint/2010/main" val="412349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God said he would deliver Ben-</a:t>
            </a:r>
            <a:r>
              <a:rPr lang="en-US" sz="2400" i="1" dirty="0" err="1"/>
              <a:t>Hadad</a:t>
            </a:r>
            <a:r>
              <a:rPr lang="en-US" sz="2400" i="1" dirty="0"/>
              <a:t> (20:28)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God wanted him destroyed (20:42)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Ahab was given illustrations of </a:t>
            </a:r>
            <a:r>
              <a:rPr lang="en-US" sz="2400" i="1" dirty="0" err="1"/>
              <a:t>disobed</a:t>
            </a:r>
            <a:r>
              <a:rPr lang="en-US" sz="2400" i="1" dirty="0"/>
              <a:t>. (20:35-41)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do what you want regardless of God’s will – selling yourself!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0433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Selfish &amp; Discontent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Wanted Naboth’s vineyard (21:1-4)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Pouted – acted childish (21:4)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 was king – had an abundance – could have bought another vineyard!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Willing to go to any length (21:5-16)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are discontent &amp; selfish – selling yourself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1934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C93E49-5AB5-470E-8B7F-4F42D3142409}"/>
              </a:ext>
            </a:extLst>
          </p:cNvPr>
          <p:cNvSpPr txBox="1"/>
          <p:nvPr/>
        </p:nvSpPr>
        <p:spPr>
          <a:xfrm>
            <a:off x="1447799" y="4862330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Donnie V. Rader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dvrader@live.com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64FFC4-B67D-458E-AC4F-09224D59FDCE}"/>
              </a:ext>
            </a:extLst>
          </p:cNvPr>
          <p:cNvSpPr/>
          <p:nvPr/>
        </p:nvSpPr>
        <p:spPr>
          <a:xfrm>
            <a:off x="1863564" y="456787"/>
            <a:ext cx="5416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Gospel Meeting</a:t>
            </a:r>
          </a:p>
        </p:txBody>
      </p:sp>
      <p:pic>
        <p:nvPicPr>
          <p:cNvPr id="7" name="Picture 6" descr="A picture containing indoor, table, sitting, paper&#10;&#10;Description automatically generated">
            <a:extLst>
              <a:ext uri="{FF2B5EF4-FFF2-40B4-BE49-F238E27FC236}">
                <a16:creationId xmlns:a16="http://schemas.microsoft.com/office/drawing/2014/main" id="{AB77754D-DBB8-4C07-842E-03BB649D94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1747060"/>
            <a:ext cx="5638800" cy="290114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95302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Selfish &amp; Discontent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Disregard for Those Who Proclaim Truth</a:t>
            </a:r>
            <a:r>
              <a:rPr lang="en-US" sz="2400" dirty="0"/>
              <a:t> (1 Kings 22:8)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Micaiah (prophet) told truth about Ahab (22:14)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Ahab hated him because he didn’t say what he wanted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reach the point – dislike /disregard for those stand for truth – selling yourself!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6385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9530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Selfish &amp; Discontent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Disregard for Those Who Proclaim Truth</a:t>
            </a:r>
            <a:r>
              <a:rPr lang="en-US" sz="2400" dirty="0"/>
              <a:t> (1 Kings 22:8)</a:t>
            </a:r>
          </a:p>
        </p:txBody>
      </p:sp>
    </p:spTree>
    <p:extLst>
      <p:ext uri="{BB962C8B-B14F-4D97-AF65-F5344CB8AC3E}">
        <p14:creationId xmlns:p14="http://schemas.microsoft.com/office/powerpoint/2010/main" val="410134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928CC6-1BB6-4DEF-9E86-59C91BAE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01" y="332846"/>
            <a:ext cx="2390775" cy="30765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https://c2.staticflickr.com/2/1106/660856355_16fe1b261d.jpg">
            <a:extLst>
              <a:ext uri="{FF2B5EF4-FFF2-40B4-BE49-F238E27FC236}">
                <a16:creationId xmlns:a16="http://schemas.microsoft.com/office/drawing/2014/main" id="{0E6EFE2C-8EE1-49E4-8DB3-FD682E12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215506" y="1440482"/>
            <a:ext cx="874763" cy="6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E8B38-CED4-46D0-9052-DD4DBA7F1565}"/>
              </a:ext>
            </a:extLst>
          </p:cNvPr>
          <p:cNvSpPr txBox="1"/>
          <p:nvPr/>
        </p:nvSpPr>
        <p:spPr>
          <a:xfrm>
            <a:off x="3889023" y="1106311"/>
            <a:ext cx="511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Could You Be Selling Yourself To Do Evil?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01204-1536-42CE-9E7F-48FD64663076}"/>
              </a:ext>
            </a:extLst>
          </p:cNvPr>
          <p:cNvSpPr txBox="1"/>
          <p:nvPr/>
        </p:nvSpPr>
        <p:spPr>
          <a:xfrm>
            <a:off x="1761066" y="3877733"/>
            <a:ext cx="6637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/>
              <a:t>Selling out your principles?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/>
              <a:t>Compromises?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/>
              <a:t>Turned your back on what you know to be right?</a:t>
            </a:r>
          </a:p>
        </p:txBody>
      </p:sp>
    </p:spTree>
    <p:extLst>
      <p:ext uri="{BB962C8B-B14F-4D97-AF65-F5344CB8AC3E}">
        <p14:creationId xmlns:p14="http://schemas.microsoft.com/office/powerpoint/2010/main" val="2275428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1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3600" b="1" dirty="0">
                <a:latin typeface="Maiandra GD" panose="020E0502030308020204" pitchFamily="34" charset="0"/>
              </a:rPr>
              <a:t> </a:t>
            </a: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733829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668594" y="884903"/>
            <a:ext cx="7108722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Kings 21:25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there was no one like Ahab who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sold himself to do wickedness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sight of the 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because Jezebel his wife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stirred him up.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E9671F-014A-4C34-A1AA-3FC12184DE75}"/>
              </a:ext>
            </a:extLst>
          </p:cNvPr>
          <p:cNvSpPr/>
          <p:nvPr/>
        </p:nvSpPr>
        <p:spPr>
          <a:xfrm>
            <a:off x="6518788" y="1976284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6AF112-957D-42BC-88DB-254E694FD1EA}"/>
              </a:ext>
            </a:extLst>
          </p:cNvPr>
          <p:cNvSpPr/>
          <p:nvPr/>
        </p:nvSpPr>
        <p:spPr>
          <a:xfrm>
            <a:off x="7221795" y="2925097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9418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Marriage is closest of relationships – natural that she would have strong influence!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 Pagans influenced Israel (Psa. 106:34-37)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Solomon’s wives influenced him (Neh. 13:25-26)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It may be that the influence of a worldly mate or friend is stirring you up!</a:t>
            </a:r>
          </a:p>
        </p:txBody>
      </p:sp>
    </p:spTree>
    <p:extLst>
      <p:ext uri="{BB962C8B-B14F-4D97-AF65-F5344CB8AC3E}">
        <p14:creationId xmlns:p14="http://schemas.microsoft.com/office/powerpoint/2010/main" val="2806607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Sought to silence those against wickedness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Those who begin to veer from the path – do not appreciate godly leaders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DBF084-EA1D-414B-967B-FEF4C154721D}"/>
              </a:ext>
            </a:extLst>
          </p:cNvPr>
          <p:cNvSpPr/>
          <p:nvPr/>
        </p:nvSpPr>
        <p:spPr>
          <a:xfrm>
            <a:off x="812801" y="4381328"/>
            <a:ext cx="8116711" cy="2161822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rgbClr val="FFFF00"/>
                </a:solidFill>
              </a:rPr>
              <a:t>Parents When You:</a:t>
            </a:r>
          </a:p>
          <a:p>
            <a:pPr algn="ctr"/>
            <a:endParaRPr lang="en-US" sz="1000" u="sng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Allow the influence of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Minimize the influence of elders, preachers, and brethren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You Are Stirring Your Children Up!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416E0C8C-ED66-462F-8DA8-B9FABFD3F514}"/>
              </a:ext>
            </a:extLst>
          </p:cNvPr>
          <p:cNvSpPr/>
          <p:nvPr/>
        </p:nvSpPr>
        <p:spPr>
          <a:xfrm>
            <a:off x="852311" y="1950046"/>
            <a:ext cx="434621" cy="773289"/>
          </a:xfrm>
          <a:prstGeom prst="leftBrace">
            <a:avLst>
              <a:gd name="adj1" fmla="val 2781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67537B-F568-4421-B40A-62DA3695ABC5}"/>
              </a:ext>
            </a:extLst>
          </p:cNvPr>
          <p:cNvSpPr/>
          <p:nvPr/>
        </p:nvSpPr>
        <p:spPr>
          <a:xfrm>
            <a:off x="727974" y="2323815"/>
            <a:ext cx="499692" cy="2088444"/>
          </a:xfrm>
          <a:custGeom>
            <a:avLst/>
            <a:gdLst>
              <a:gd name="connsiteX0" fmla="*/ 161026 w 499692"/>
              <a:gd name="connsiteY0" fmla="*/ 0 h 2088444"/>
              <a:gd name="connsiteX1" fmla="*/ 2981 w 499692"/>
              <a:gd name="connsiteY1" fmla="*/ 541866 h 2088444"/>
              <a:gd name="connsiteX2" fmla="*/ 93292 w 499692"/>
              <a:gd name="connsiteY2" fmla="*/ 1563511 h 2088444"/>
              <a:gd name="connsiteX3" fmla="*/ 499692 w 499692"/>
              <a:gd name="connsiteY3" fmla="*/ 2088444 h 208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692" h="2088444">
                <a:moveTo>
                  <a:pt x="161026" y="0"/>
                </a:moveTo>
                <a:cubicBezTo>
                  <a:pt x="87648" y="140640"/>
                  <a:pt x="14270" y="281281"/>
                  <a:pt x="2981" y="541866"/>
                </a:cubicBezTo>
                <a:cubicBezTo>
                  <a:pt x="-8308" y="802451"/>
                  <a:pt x="10507" y="1305748"/>
                  <a:pt x="93292" y="1563511"/>
                </a:cubicBezTo>
                <a:cubicBezTo>
                  <a:pt x="176077" y="1821274"/>
                  <a:pt x="337884" y="1954859"/>
                  <a:pt x="499692" y="208844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4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  <p:bldP spid="2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Helped Ahab Get What He Wanted</a:t>
            </a:r>
            <a:r>
              <a:rPr lang="en-US" sz="24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There was no telling him – can’t have it!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Attitude was: “Whatever it takes…”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Helped – aided – planned – how he could do what he wanted.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help, coach, encourage your family to get what they want – regardless of wisdom – stirring them up!</a:t>
            </a:r>
          </a:p>
        </p:txBody>
      </p:sp>
    </p:spTree>
    <p:extLst>
      <p:ext uri="{BB962C8B-B14F-4D97-AF65-F5344CB8AC3E}">
        <p14:creationId xmlns:p14="http://schemas.microsoft.com/office/powerpoint/2010/main" val="105850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Helped Ahab Get What He Wanted</a:t>
            </a:r>
            <a:r>
              <a:rPr lang="en-US" sz="24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Little Regard for Things of Value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property of others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principles of fairness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human life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are around those who have little regard for important things – being stirred up!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are not emphasizing what is important to your mate – children – stirring them up!</a:t>
            </a:r>
          </a:p>
        </p:txBody>
      </p:sp>
    </p:spTree>
    <p:extLst>
      <p:ext uri="{BB962C8B-B14F-4D97-AF65-F5344CB8AC3E}">
        <p14:creationId xmlns:p14="http://schemas.microsoft.com/office/powerpoint/2010/main" val="2473750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Helped Ahab Get What He Wanted</a:t>
            </a:r>
            <a:r>
              <a:rPr lang="en-US" sz="24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Little Regard for Things of Value</a:t>
            </a:r>
            <a:r>
              <a:rPr lang="en-US" sz="2400" dirty="0"/>
              <a:t> (1 Kings 21:1-16)</a:t>
            </a:r>
          </a:p>
        </p:txBody>
      </p:sp>
    </p:spTree>
    <p:extLst>
      <p:ext uri="{BB962C8B-B14F-4D97-AF65-F5344CB8AC3E}">
        <p14:creationId xmlns:p14="http://schemas.microsoft.com/office/powerpoint/2010/main" val="391938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858484-746B-4AEB-B0DB-42491046B1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833" r="1666"/>
          <a:stretch/>
        </p:blipFill>
        <p:spPr>
          <a:xfrm rot="21206803">
            <a:off x="189048" y="425836"/>
            <a:ext cx="3581400" cy="218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3" name="TextBox 3">
            <a:extLst>
              <a:ext uri="{FF2B5EF4-FFF2-40B4-BE49-F238E27FC236}">
                <a16:creationId xmlns:a16="http://schemas.microsoft.com/office/drawing/2014/main" id="{9B12B3BB-ECC8-42D7-9843-DDD2B3A73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33400"/>
            <a:ext cx="50292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Topics </a:t>
            </a:r>
          </a:p>
        </p:txBody>
      </p:sp>
      <p:sp>
        <p:nvSpPr>
          <p:cNvPr id="15364" name="TextBox 4">
            <a:extLst>
              <a:ext uri="{FF2B5EF4-FFF2-40B4-BE49-F238E27FC236}">
                <a16:creationId xmlns:a16="http://schemas.microsoft.com/office/drawing/2014/main" id="{2281E98E-8A5C-4118-8046-64DA73CF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2879725"/>
            <a:ext cx="8440738" cy="107721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Thursday: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The Seduction of Joseph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Friday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The Wayward Son Comes Home</a:t>
            </a: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5534C-0760-4446-A257-751DB6736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rcRect l="10574" r="12264"/>
          <a:stretch/>
        </p:blipFill>
        <p:spPr>
          <a:xfrm>
            <a:off x="1597378" y="603956"/>
            <a:ext cx="2873022" cy="2082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265691-0AA1-4D51-A64E-253D4AF8891C}"/>
              </a:ext>
            </a:extLst>
          </p:cNvPr>
          <p:cNvSpPr txBox="1"/>
          <p:nvPr/>
        </p:nvSpPr>
        <p:spPr>
          <a:xfrm>
            <a:off x="4086579" y="603956"/>
            <a:ext cx="511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Could Someone Be</a:t>
            </a:r>
          </a:p>
          <a:p>
            <a:pPr algn="ctr"/>
            <a:r>
              <a:rPr lang="en-US" sz="3200" u="sng" dirty="0"/>
              <a:t>Stirring You Up?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3E119-B214-478A-BEC7-CF6AF84B9B86}"/>
              </a:ext>
            </a:extLst>
          </p:cNvPr>
          <p:cNvSpPr txBox="1"/>
          <p:nvPr/>
        </p:nvSpPr>
        <p:spPr>
          <a:xfrm>
            <a:off x="4086579" y="1936045"/>
            <a:ext cx="511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Could You Be Stirring</a:t>
            </a:r>
          </a:p>
          <a:p>
            <a:pPr algn="ctr"/>
            <a:r>
              <a:rPr lang="en-US" sz="3200" u="sng" dirty="0"/>
              <a:t>Someone up?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5BF86-EF82-4B43-9A79-A207400844E3}"/>
              </a:ext>
            </a:extLst>
          </p:cNvPr>
          <p:cNvSpPr txBox="1"/>
          <p:nvPr/>
        </p:nvSpPr>
        <p:spPr>
          <a:xfrm>
            <a:off x="1213556" y="3392311"/>
            <a:ext cx="7851422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Feed off of other’s fears?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Feed off of other’s dislikes?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Encourage another, “Not the only one that feels that way…”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Plant seeds / doubts / ideas … then build on them?</a:t>
            </a:r>
          </a:p>
        </p:txBody>
      </p:sp>
    </p:spTree>
    <p:extLst>
      <p:ext uri="{BB962C8B-B14F-4D97-AF65-F5344CB8AC3E}">
        <p14:creationId xmlns:p14="http://schemas.microsoft.com/office/powerpoint/2010/main" val="407713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1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3600" b="1" dirty="0">
                <a:latin typeface="Maiandra GD" panose="020E0502030308020204" pitchFamily="34" charset="0"/>
              </a:rPr>
              <a:t> </a:t>
            </a: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493894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99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696FF70B-7479-4268-8D9F-2B662CBE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976314" y="335042"/>
            <a:ext cx="2619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E045D-A029-44A2-B6C2-FE9B6C458D7B}"/>
              </a:ext>
            </a:extLst>
          </p:cNvPr>
          <p:cNvSpPr txBox="1"/>
          <p:nvPr/>
        </p:nvSpPr>
        <p:spPr>
          <a:xfrm>
            <a:off x="4165600" y="626969"/>
            <a:ext cx="4351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What Do You Have That You Are Willing to Sell?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A8FCA-C8B0-4F5F-A6B0-139996FC1A49}"/>
              </a:ext>
            </a:extLst>
          </p:cNvPr>
          <p:cNvSpPr txBox="1"/>
          <p:nvPr/>
        </p:nvSpPr>
        <p:spPr>
          <a:xfrm>
            <a:off x="1676400" y="2968979"/>
            <a:ext cx="684106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Some say, “Not for sale at </a:t>
            </a:r>
            <a:r>
              <a:rPr lang="en-US" sz="2400" i="1" u="sng" dirty="0"/>
              <a:t>any</a:t>
            </a:r>
            <a:r>
              <a:rPr lang="en-US" sz="2400" i="1" dirty="0"/>
              <a:t> price!”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Truth: We would sell most anything at right price!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Likely – would sell some very dear possessions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A5B1-9CB8-42D9-B17A-579081C15DB4}"/>
              </a:ext>
            </a:extLst>
          </p:cNvPr>
          <p:cNvSpPr/>
          <p:nvPr/>
        </p:nvSpPr>
        <p:spPr>
          <a:xfrm>
            <a:off x="4323644" y="1834444"/>
            <a:ext cx="4018845" cy="57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Better: Not Willing to Sell?</a:t>
            </a:r>
          </a:p>
        </p:txBody>
      </p:sp>
    </p:spTree>
    <p:extLst>
      <p:ext uri="{BB962C8B-B14F-4D97-AF65-F5344CB8AC3E}">
        <p14:creationId xmlns:p14="http://schemas.microsoft.com/office/powerpoint/2010/main" val="2771000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06C0E-4350-49E6-B83C-8DAE2883C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8" t="50000" r="54348" b="15604"/>
          <a:stretch/>
        </p:blipFill>
        <p:spPr>
          <a:xfrm>
            <a:off x="4448819" y="2961284"/>
            <a:ext cx="4641033" cy="389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959CE-2233-49F5-B832-5C89D2887B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8" t="6614" r="41522" b="71778"/>
          <a:stretch/>
        </p:blipFill>
        <p:spPr>
          <a:xfrm>
            <a:off x="540622" y="0"/>
            <a:ext cx="4640127" cy="296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AD4BF-B5EE-408D-A1EA-B9A7EA148FB1}"/>
              </a:ext>
            </a:extLst>
          </p:cNvPr>
          <p:cNvSpPr txBox="1"/>
          <p:nvPr/>
        </p:nvSpPr>
        <p:spPr>
          <a:xfrm>
            <a:off x="5180749" y="496956"/>
            <a:ext cx="373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 Value: $3 – $5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C28A9-6876-4391-9E94-A58E45BE21F2}"/>
              </a:ext>
            </a:extLst>
          </p:cNvPr>
          <p:cNvSpPr txBox="1"/>
          <p:nvPr/>
        </p:nvSpPr>
        <p:spPr>
          <a:xfrm>
            <a:off x="625770" y="3429000"/>
            <a:ext cx="373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 Value: $3 – $5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B1566-BDDA-4DAD-B613-154E848DFCE4}"/>
              </a:ext>
            </a:extLst>
          </p:cNvPr>
          <p:cNvSpPr txBox="1"/>
          <p:nvPr/>
        </p:nvSpPr>
        <p:spPr>
          <a:xfrm>
            <a:off x="5037749" y="1282844"/>
            <a:ext cx="373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$500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CC890-FB31-462A-8009-B06DA8B35169}"/>
              </a:ext>
            </a:extLst>
          </p:cNvPr>
          <p:cNvSpPr txBox="1"/>
          <p:nvPr/>
        </p:nvSpPr>
        <p:spPr>
          <a:xfrm>
            <a:off x="540622" y="4580606"/>
            <a:ext cx="373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$500</a:t>
            </a:r>
          </a:p>
        </p:txBody>
      </p:sp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6228978E-B11F-4B8C-BFBC-24982851A454}"/>
              </a:ext>
            </a:extLst>
          </p:cNvPr>
          <p:cNvSpPr/>
          <p:nvPr/>
        </p:nvSpPr>
        <p:spPr>
          <a:xfrm>
            <a:off x="6169742" y="911791"/>
            <a:ext cx="1616916" cy="1449991"/>
          </a:xfrm>
          <a:prstGeom prst="noSmoking">
            <a:avLst>
              <a:gd name="adj" fmla="val 5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7CB08647-61A8-40D8-81C0-D75053A35078}"/>
              </a:ext>
            </a:extLst>
          </p:cNvPr>
          <p:cNvSpPr/>
          <p:nvPr/>
        </p:nvSpPr>
        <p:spPr>
          <a:xfrm>
            <a:off x="1686263" y="4184646"/>
            <a:ext cx="1616916" cy="1449991"/>
          </a:xfrm>
          <a:prstGeom prst="noSmoking">
            <a:avLst>
              <a:gd name="adj" fmla="val 5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5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696FF70B-7479-4268-8D9F-2B662CBE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976314" y="335042"/>
            <a:ext cx="2619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E045D-A029-44A2-B6C2-FE9B6C458D7B}"/>
              </a:ext>
            </a:extLst>
          </p:cNvPr>
          <p:cNvSpPr txBox="1"/>
          <p:nvPr/>
        </p:nvSpPr>
        <p:spPr>
          <a:xfrm>
            <a:off x="4165600" y="626969"/>
            <a:ext cx="4351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What Do You Have That You Are Willing to Sell?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A8FCA-C8B0-4F5F-A6B0-139996FC1A49}"/>
              </a:ext>
            </a:extLst>
          </p:cNvPr>
          <p:cNvSpPr txBox="1"/>
          <p:nvPr/>
        </p:nvSpPr>
        <p:spPr>
          <a:xfrm>
            <a:off x="1676400" y="2968979"/>
            <a:ext cx="6841067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Some say, “Not for sale at </a:t>
            </a:r>
            <a:r>
              <a:rPr lang="en-US" sz="2400" i="1" u="sng" dirty="0"/>
              <a:t>any</a:t>
            </a:r>
            <a:r>
              <a:rPr lang="en-US" sz="2400" i="1" dirty="0"/>
              <a:t> price!”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Truth: We would sell most anything at right price!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Likely – would sell some very dear possessions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Especially true – if someone encouraging you to sell!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A5B1-9CB8-42D9-B17A-579081C15DB4}"/>
              </a:ext>
            </a:extLst>
          </p:cNvPr>
          <p:cNvSpPr/>
          <p:nvPr/>
        </p:nvSpPr>
        <p:spPr>
          <a:xfrm>
            <a:off x="4323644" y="1834444"/>
            <a:ext cx="4018845" cy="57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Better: Not Willing to Sell?</a:t>
            </a:r>
          </a:p>
        </p:txBody>
      </p:sp>
    </p:spTree>
    <p:extLst>
      <p:ext uri="{BB962C8B-B14F-4D97-AF65-F5344CB8AC3E}">
        <p14:creationId xmlns:p14="http://schemas.microsoft.com/office/powerpoint/2010/main" val="1736937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5762B-67C3-45FE-8E37-11CD0CE3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01" y="332846"/>
            <a:ext cx="2390775" cy="30765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9F93DE6B-9E0E-4F33-8386-1AE3B471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215506" y="1440482"/>
            <a:ext cx="874763" cy="6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93D37-A8F7-4B52-9820-70FFC03D24B4}"/>
              </a:ext>
            </a:extLst>
          </p:cNvPr>
          <p:cNvSpPr txBox="1"/>
          <p:nvPr/>
        </p:nvSpPr>
        <p:spPr>
          <a:xfrm>
            <a:off x="4238978" y="801147"/>
            <a:ext cx="435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Would You Sell</a:t>
            </a:r>
          </a:p>
          <a:p>
            <a:pPr algn="ctr"/>
            <a:r>
              <a:rPr lang="en-US" sz="3600" u="sng" dirty="0"/>
              <a:t>Yourself?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75EE1-B4BD-4B70-AFE2-F8CED25E9F3D}"/>
              </a:ext>
            </a:extLst>
          </p:cNvPr>
          <p:cNvSpPr txBox="1"/>
          <p:nvPr/>
        </p:nvSpPr>
        <p:spPr>
          <a:xfrm>
            <a:off x="1298222" y="3816166"/>
            <a:ext cx="706119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Not in an immoral way!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Would you sell out your principles?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Would you sell yourself to someone else – slave?</a:t>
            </a:r>
          </a:p>
        </p:txBody>
      </p:sp>
    </p:spTree>
    <p:extLst>
      <p:ext uri="{BB962C8B-B14F-4D97-AF65-F5344CB8AC3E}">
        <p14:creationId xmlns:p14="http://schemas.microsoft.com/office/powerpoint/2010/main" val="1011866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E32DD-03E2-4F41-BA13-771C2A3DE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435589"/>
            <a:ext cx="3064933" cy="2147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9732A-D881-44A2-A44A-F7B658E04C4A}"/>
              </a:ext>
            </a:extLst>
          </p:cNvPr>
          <p:cNvSpPr txBox="1"/>
          <p:nvPr/>
        </p:nvSpPr>
        <p:spPr>
          <a:xfrm>
            <a:off x="4238978" y="801147"/>
            <a:ext cx="435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King Ahab</a:t>
            </a:r>
          </a:p>
          <a:p>
            <a:pPr algn="ctr"/>
            <a:r>
              <a:rPr lang="en-US" sz="3600" u="sng" dirty="0"/>
              <a:t>Sold Himself</a:t>
            </a:r>
          </a:p>
        </p:txBody>
      </p:sp>
      <p:pic>
        <p:nvPicPr>
          <p:cNvPr id="4" name="Picture 3" descr="https://c2.staticflickr.com/2/1106/660856355_16fe1b261d.jpg">
            <a:extLst>
              <a:ext uri="{FF2B5EF4-FFF2-40B4-BE49-F238E27FC236}">
                <a16:creationId xmlns:a16="http://schemas.microsoft.com/office/drawing/2014/main" id="{72339A63-25C2-4EA1-A1B4-E38381B1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791238" y="1451771"/>
            <a:ext cx="874763" cy="6998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FA45B3-32F6-4F01-9A9D-5E5BF0F35A7B}"/>
              </a:ext>
            </a:extLst>
          </p:cNvPr>
          <p:cNvSpPr txBox="1"/>
          <p:nvPr/>
        </p:nvSpPr>
        <p:spPr>
          <a:xfrm>
            <a:off x="1360311" y="3211688"/>
            <a:ext cx="695395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Introduced to Ahab (1 Kings 16:29-30)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05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His story recorded (1 Kings 16:29 – 1 Kings 22)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05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He sold himself to do wickedness 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63660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668594" y="884903"/>
            <a:ext cx="7108722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21:25</a:t>
            </a:r>
          </a:p>
          <a:p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was no one like Ahab who sold himself to do wickedness in the sight of the </a:t>
            </a:r>
            <a:r>
              <a:rPr lang="en-US" sz="32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Jezebel his wife stirred him up.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4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1717</TotalTime>
  <Words>1666</Words>
  <Application>Microsoft Office PowerPoint</Application>
  <PresentationFormat>On-screen Show (4:3)</PresentationFormat>
  <Paragraphs>249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Rounded MT Bold</vt:lpstr>
      <vt:lpstr>Calibri</vt:lpstr>
      <vt:lpstr>Comic Sans MS</vt:lpstr>
      <vt:lpstr>Franklin Gothic Book</vt:lpstr>
      <vt:lpstr>Maiandra GD</vt:lpstr>
      <vt:lpstr>Times New Roman</vt:lpstr>
      <vt:lpstr>Wingdings</vt:lpstr>
      <vt:lpstr>Crop</vt:lpstr>
      <vt:lpstr>3_Office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Donnie V. Rader</dc:creator>
  <cp:lastModifiedBy>Donnie V. Rader</cp:lastModifiedBy>
  <cp:revision>36</cp:revision>
  <dcterms:created xsi:type="dcterms:W3CDTF">2017-08-31T03:11:51Z</dcterms:created>
  <dcterms:modified xsi:type="dcterms:W3CDTF">2020-05-25T02:24:30Z</dcterms:modified>
</cp:coreProperties>
</file>